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5.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2.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drawing1.xml" ContentType="application/vnd.ms-office.drawingml.diagramDrawing+xml"/>
  <Override PartName="/ppt/diagrams/colors1.xml" ContentType="application/vnd.openxmlformats-officedocument.drawingml.diagramColors+xml"/>
  <Override PartName="/ppt/diagrams/colors2.xml" ContentType="application/vnd.openxmlformats-officedocument.drawingml.diagramColors+xml"/>
  <Override PartName="/ppt/diagrams/drawing2.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custom.xml" ContentType="application/vnd.openxmlformats-officedocument.custom-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6"/>
  </p:notesMasterIdLst>
  <p:sldIdLst>
    <p:sldId id="256" r:id="rId2"/>
    <p:sldId id="257" r:id="rId3"/>
    <p:sldId id="262" r:id="rId4"/>
    <p:sldId id="281" r:id="rId5"/>
    <p:sldId id="260" r:id="rId6"/>
    <p:sldId id="263" r:id="rId7"/>
    <p:sldId id="283" r:id="rId8"/>
    <p:sldId id="264" r:id="rId9"/>
    <p:sldId id="259" r:id="rId10"/>
    <p:sldId id="265" r:id="rId11"/>
    <p:sldId id="269" r:id="rId12"/>
    <p:sldId id="284" r:id="rId13"/>
    <p:sldId id="268" r:id="rId14"/>
    <p:sldId id="292" r:id="rId15"/>
    <p:sldId id="286" r:id="rId16"/>
    <p:sldId id="266" r:id="rId17"/>
    <p:sldId id="267" r:id="rId18"/>
    <p:sldId id="285" r:id="rId19"/>
    <p:sldId id="291" r:id="rId20"/>
    <p:sldId id="276" r:id="rId21"/>
    <p:sldId id="294" r:id="rId22"/>
    <p:sldId id="296" r:id="rId23"/>
    <p:sldId id="297" r:id="rId24"/>
    <p:sldId id="278"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380" autoAdjust="0"/>
    <p:restoredTop sz="84275" autoAdjust="0"/>
  </p:normalViewPr>
  <p:slideViewPr>
    <p:cSldViewPr>
      <p:cViewPr>
        <p:scale>
          <a:sx n="100" d="100"/>
          <a:sy n="100" d="100"/>
        </p:scale>
        <p:origin x="-210" y="-210"/>
      </p:cViewPr>
      <p:guideLst>
        <p:guide orient="horz" pos="2160"/>
        <p:guide pos="2880"/>
      </p:guideLst>
    </p:cSldViewPr>
  </p:slideViewPr>
  <p:outlineViewPr>
    <p:cViewPr>
      <p:scale>
        <a:sx n="33" d="100"/>
        <a:sy n="33" d="100"/>
      </p:scale>
      <p:origin x="24"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6B6859-21E8-41FA-A5F8-275ECFE03EDC}"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pPr rtl="1"/>
          <a:endParaRPr lang="he-IL"/>
        </a:p>
      </dgm:t>
    </dgm:pt>
    <dgm:pt modelId="{B46C9912-BCFD-475B-9AF7-9EF11DD1E828}">
      <dgm:prSet/>
      <dgm:spPr/>
      <dgm:t>
        <a:bodyPr/>
        <a:lstStyle/>
        <a:p>
          <a:pPr rtl="0"/>
          <a:r>
            <a:rPr lang="en-US" b="1" dirty="0" smtClean="0"/>
            <a:t>MDB (660)</a:t>
          </a:r>
          <a:endParaRPr lang="he-IL" b="1" dirty="0"/>
        </a:p>
      </dgm:t>
    </dgm:pt>
    <dgm:pt modelId="{79AF2C40-C6D8-4CB2-9EB3-8B76825C514E}" type="parTrans" cxnId="{A9607CF6-9C9D-4A9E-8521-C22B7DAE4E91}">
      <dgm:prSet/>
      <dgm:spPr/>
      <dgm:t>
        <a:bodyPr/>
        <a:lstStyle/>
        <a:p>
          <a:pPr rtl="1"/>
          <a:endParaRPr lang="he-IL" b="1"/>
        </a:p>
      </dgm:t>
    </dgm:pt>
    <dgm:pt modelId="{C8D6514A-881E-4F96-BD9F-45A6B29797A7}" type="sibTrans" cxnId="{A9607CF6-9C9D-4A9E-8521-C22B7DAE4E91}">
      <dgm:prSet/>
      <dgm:spPr/>
      <dgm:t>
        <a:bodyPr/>
        <a:lstStyle/>
        <a:p>
          <a:pPr rtl="1"/>
          <a:endParaRPr lang="he-IL" b="1"/>
        </a:p>
      </dgm:t>
    </dgm:pt>
    <dgm:pt modelId="{3611C83C-5996-44ED-9C8F-76EB85E792AB}">
      <dgm:prSet custT="1"/>
      <dgm:spPr/>
      <dgm:t>
        <a:bodyPr/>
        <a:lstStyle/>
        <a:p>
          <a:pPr rtl="0"/>
          <a:r>
            <a:rPr lang="en-US" sz="1800" b="1" dirty="0" smtClean="0"/>
            <a:t>MC40-84</a:t>
          </a:r>
          <a:endParaRPr lang="he-IL" sz="1800" b="1" dirty="0"/>
        </a:p>
      </dgm:t>
    </dgm:pt>
    <dgm:pt modelId="{A0E14A4E-AF0E-44DE-AF67-EF08778D068D}" type="parTrans" cxnId="{6C3E52D8-7236-4782-9139-977C39CCFFF7}">
      <dgm:prSet/>
      <dgm:spPr/>
      <dgm:t>
        <a:bodyPr/>
        <a:lstStyle/>
        <a:p>
          <a:pPr rtl="1"/>
          <a:endParaRPr lang="he-IL" b="1"/>
        </a:p>
      </dgm:t>
    </dgm:pt>
    <dgm:pt modelId="{215C2A0D-2958-4D35-89C9-F722604CCDFC}" type="sibTrans" cxnId="{6C3E52D8-7236-4782-9139-977C39CCFFF7}">
      <dgm:prSet/>
      <dgm:spPr/>
      <dgm:t>
        <a:bodyPr/>
        <a:lstStyle/>
        <a:p>
          <a:pPr rtl="1"/>
          <a:endParaRPr lang="he-IL" b="1"/>
        </a:p>
      </dgm:t>
    </dgm:pt>
    <dgm:pt modelId="{FAE8D911-DBFE-4A3C-8F2D-3414A134FC17}">
      <dgm:prSet/>
      <dgm:spPr/>
      <dgm:t>
        <a:bodyPr/>
        <a:lstStyle/>
        <a:p>
          <a:pPr rtl="0"/>
          <a:r>
            <a:rPr lang="en-US" b="1" dirty="0" smtClean="0"/>
            <a:t>MC38-8</a:t>
          </a:r>
          <a:endParaRPr lang="he-IL" b="1" dirty="0"/>
        </a:p>
      </dgm:t>
    </dgm:pt>
    <dgm:pt modelId="{C378115B-D83E-40B2-B65B-91A65D807C9F}" type="parTrans" cxnId="{89FA89C2-895F-4B17-A30F-6D6EEE6810FB}">
      <dgm:prSet/>
      <dgm:spPr/>
      <dgm:t>
        <a:bodyPr/>
        <a:lstStyle/>
        <a:p>
          <a:pPr rtl="1"/>
          <a:endParaRPr lang="he-IL" b="1"/>
        </a:p>
      </dgm:t>
    </dgm:pt>
    <dgm:pt modelId="{A7B1276E-FA79-4583-872F-006403A67042}" type="sibTrans" cxnId="{89FA89C2-895F-4B17-A30F-6D6EEE6810FB}">
      <dgm:prSet/>
      <dgm:spPr/>
      <dgm:t>
        <a:bodyPr/>
        <a:lstStyle/>
        <a:p>
          <a:pPr rtl="1"/>
          <a:endParaRPr lang="he-IL" b="1"/>
        </a:p>
      </dgm:t>
    </dgm:pt>
    <dgm:pt modelId="{8D66385C-FE69-436D-844B-A11D86B52E40}">
      <dgm:prSet/>
      <dgm:spPr/>
      <dgm:t>
        <a:bodyPr/>
        <a:lstStyle/>
        <a:p>
          <a:pPr rtl="0"/>
          <a:r>
            <a:rPr lang="en-US" b="1" dirty="0" smtClean="0"/>
            <a:t>MC32</a:t>
          </a:r>
          <a:endParaRPr lang="he-IL" b="1" dirty="0"/>
        </a:p>
      </dgm:t>
    </dgm:pt>
    <dgm:pt modelId="{35D3B5B6-4719-4ACD-9255-C147EADBDB1F}" type="parTrans" cxnId="{840AC0F3-FB55-4142-B0CA-3D461E6925DE}">
      <dgm:prSet/>
      <dgm:spPr/>
      <dgm:t>
        <a:bodyPr/>
        <a:lstStyle/>
        <a:p>
          <a:pPr rtl="1"/>
          <a:endParaRPr lang="he-IL" b="1"/>
        </a:p>
      </dgm:t>
    </dgm:pt>
    <dgm:pt modelId="{D8A2F7C0-EADD-4918-81EB-9D134E7C6C9B}" type="sibTrans" cxnId="{840AC0F3-FB55-4142-B0CA-3D461E6925DE}">
      <dgm:prSet/>
      <dgm:spPr/>
      <dgm:t>
        <a:bodyPr/>
        <a:lstStyle/>
        <a:p>
          <a:pPr rtl="1"/>
          <a:endParaRPr lang="he-IL" b="1"/>
        </a:p>
      </dgm:t>
    </dgm:pt>
    <dgm:pt modelId="{E7741F1D-42CC-439C-9D5D-B38238863DB1}">
      <dgm:prSet/>
      <dgm:spPr/>
      <dgm:t>
        <a:bodyPr/>
        <a:lstStyle/>
        <a:p>
          <a:pPr rtl="0"/>
          <a:r>
            <a:rPr lang="en-US" b="1" dirty="0" smtClean="0"/>
            <a:t>MC85</a:t>
          </a:r>
          <a:endParaRPr lang="he-IL" b="1" dirty="0"/>
        </a:p>
      </dgm:t>
    </dgm:pt>
    <dgm:pt modelId="{82460D57-0C8F-4257-BACD-F6171D188CDD}" type="parTrans" cxnId="{08A8201F-4BAE-42FC-8492-9325A8D35352}">
      <dgm:prSet/>
      <dgm:spPr/>
      <dgm:t>
        <a:bodyPr/>
        <a:lstStyle/>
        <a:p>
          <a:pPr rtl="1"/>
          <a:endParaRPr lang="he-IL" b="1"/>
        </a:p>
      </dgm:t>
    </dgm:pt>
    <dgm:pt modelId="{E64C76D4-EB9C-48D4-B2A3-B9F30A395F87}" type="sibTrans" cxnId="{08A8201F-4BAE-42FC-8492-9325A8D35352}">
      <dgm:prSet/>
      <dgm:spPr/>
      <dgm:t>
        <a:bodyPr/>
        <a:lstStyle/>
        <a:p>
          <a:pPr rtl="1"/>
          <a:endParaRPr lang="he-IL" b="1"/>
        </a:p>
      </dgm:t>
    </dgm:pt>
    <dgm:pt modelId="{98C7BD78-3BA7-4393-A76D-C5B8BDDC879B}" type="pres">
      <dgm:prSet presAssocID="{356B6859-21E8-41FA-A5F8-275ECFE03EDC}" presName="Name0" presStyleCnt="0">
        <dgm:presLayoutVars>
          <dgm:chPref val="3"/>
          <dgm:dir/>
          <dgm:animLvl val="lvl"/>
          <dgm:resizeHandles/>
        </dgm:presLayoutVars>
      </dgm:prSet>
      <dgm:spPr/>
      <dgm:t>
        <a:bodyPr/>
        <a:lstStyle/>
        <a:p>
          <a:pPr rtl="1"/>
          <a:endParaRPr lang="he-IL"/>
        </a:p>
      </dgm:t>
    </dgm:pt>
    <dgm:pt modelId="{3C65C66D-94B8-4EAD-BB6B-3614EFAE35CE}" type="pres">
      <dgm:prSet presAssocID="{B46C9912-BCFD-475B-9AF7-9EF11DD1E828}" presName="horFlow" presStyleCnt="0"/>
      <dgm:spPr/>
    </dgm:pt>
    <dgm:pt modelId="{F3161B19-34E9-4472-A8F1-2C0F513D84FD}" type="pres">
      <dgm:prSet presAssocID="{B46C9912-BCFD-475B-9AF7-9EF11DD1E828}" presName="bigChev" presStyleLbl="node1" presStyleIdx="0" presStyleCnt="5" custLinFactY="-100000" custLinFactNeighborY="-144663"/>
      <dgm:spPr/>
      <dgm:t>
        <a:bodyPr/>
        <a:lstStyle/>
        <a:p>
          <a:pPr rtl="1"/>
          <a:endParaRPr lang="he-IL"/>
        </a:p>
      </dgm:t>
    </dgm:pt>
    <dgm:pt modelId="{86B5D214-AD73-47C4-B957-706854428733}" type="pres">
      <dgm:prSet presAssocID="{B46C9912-BCFD-475B-9AF7-9EF11DD1E828}" presName="vSp" presStyleCnt="0"/>
      <dgm:spPr/>
    </dgm:pt>
    <dgm:pt modelId="{E525C028-23FA-4E74-98EA-DC223E6F03B1}" type="pres">
      <dgm:prSet presAssocID="{3611C83C-5996-44ED-9C8F-76EB85E792AB}" presName="horFlow" presStyleCnt="0"/>
      <dgm:spPr/>
    </dgm:pt>
    <dgm:pt modelId="{200E68CC-930F-4003-BAF5-1269ACEE6B0D}" type="pres">
      <dgm:prSet presAssocID="{3611C83C-5996-44ED-9C8F-76EB85E792AB}" presName="bigChev" presStyleLbl="node1" presStyleIdx="1" presStyleCnt="5" custLinFactY="100000" custLinFactNeighborX="599" custLinFactNeighborY="129502"/>
      <dgm:spPr/>
      <dgm:t>
        <a:bodyPr/>
        <a:lstStyle/>
        <a:p>
          <a:pPr rtl="1"/>
          <a:endParaRPr lang="he-IL"/>
        </a:p>
      </dgm:t>
    </dgm:pt>
    <dgm:pt modelId="{E6813788-BE11-43F0-AD63-5F0707B8CC34}" type="pres">
      <dgm:prSet presAssocID="{3611C83C-5996-44ED-9C8F-76EB85E792AB}" presName="vSp" presStyleCnt="0"/>
      <dgm:spPr/>
    </dgm:pt>
    <dgm:pt modelId="{A1F796F4-8038-4749-A6C6-1A6592FD1253}" type="pres">
      <dgm:prSet presAssocID="{FAE8D911-DBFE-4A3C-8F2D-3414A134FC17}" presName="horFlow" presStyleCnt="0"/>
      <dgm:spPr/>
    </dgm:pt>
    <dgm:pt modelId="{79767EC2-C835-4553-93CB-A4A179405994}" type="pres">
      <dgm:prSet presAssocID="{FAE8D911-DBFE-4A3C-8F2D-3414A134FC17}" presName="bigChev" presStyleLbl="node1" presStyleIdx="2" presStyleCnt="5" custLinFactY="100000" custLinFactNeighborY="171097"/>
      <dgm:spPr/>
      <dgm:t>
        <a:bodyPr/>
        <a:lstStyle/>
        <a:p>
          <a:pPr rtl="1"/>
          <a:endParaRPr lang="he-IL"/>
        </a:p>
      </dgm:t>
    </dgm:pt>
    <dgm:pt modelId="{37AE61EF-8EA4-4BD0-9FCB-3631EAA712F6}" type="pres">
      <dgm:prSet presAssocID="{FAE8D911-DBFE-4A3C-8F2D-3414A134FC17}" presName="vSp" presStyleCnt="0"/>
      <dgm:spPr/>
    </dgm:pt>
    <dgm:pt modelId="{2FB34833-A48B-400A-A641-243753936B5A}" type="pres">
      <dgm:prSet presAssocID="{8D66385C-FE69-436D-844B-A11D86B52E40}" presName="horFlow" presStyleCnt="0"/>
      <dgm:spPr/>
    </dgm:pt>
    <dgm:pt modelId="{F760FE16-1983-4806-B2A9-42E6046A0B84}" type="pres">
      <dgm:prSet presAssocID="{8D66385C-FE69-436D-844B-A11D86B52E40}" presName="bigChev" presStyleLbl="node1" presStyleIdx="3" presStyleCnt="5" custLinFactY="-69065" custLinFactNeighborY="-100000"/>
      <dgm:spPr/>
      <dgm:t>
        <a:bodyPr/>
        <a:lstStyle/>
        <a:p>
          <a:pPr rtl="1"/>
          <a:endParaRPr lang="he-IL"/>
        </a:p>
      </dgm:t>
    </dgm:pt>
    <dgm:pt modelId="{4FE546B1-5831-4573-AC66-9DAB25B8AF93}" type="pres">
      <dgm:prSet presAssocID="{8D66385C-FE69-436D-844B-A11D86B52E40}" presName="vSp" presStyleCnt="0"/>
      <dgm:spPr/>
    </dgm:pt>
    <dgm:pt modelId="{048D4453-00C2-474C-B0BF-5E97D9F65C5A}" type="pres">
      <dgm:prSet presAssocID="{E7741F1D-42CC-439C-9D5D-B38238863DB1}" presName="horFlow" presStyleCnt="0"/>
      <dgm:spPr/>
    </dgm:pt>
    <dgm:pt modelId="{B3F3DC0B-E3B6-4FAF-9C5A-490AEE7BB376}" type="pres">
      <dgm:prSet presAssocID="{E7741F1D-42CC-439C-9D5D-B38238863DB1}" presName="bigChev" presStyleLbl="node1" presStyleIdx="4" presStyleCnt="5" custLinFactY="-200000" custLinFactNeighborX="-54" custLinFactNeighborY="-237937"/>
      <dgm:spPr/>
      <dgm:t>
        <a:bodyPr/>
        <a:lstStyle/>
        <a:p>
          <a:pPr rtl="1"/>
          <a:endParaRPr lang="he-IL"/>
        </a:p>
      </dgm:t>
    </dgm:pt>
  </dgm:ptLst>
  <dgm:cxnLst>
    <dgm:cxn modelId="{89FA89C2-895F-4B17-A30F-6D6EEE6810FB}" srcId="{356B6859-21E8-41FA-A5F8-275ECFE03EDC}" destId="{FAE8D911-DBFE-4A3C-8F2D-3414A134FC17}" srcOrd="2" destOrd="0" parTransId="{C378115B-D83E-40B2-B65B-91A65D807C9F}" sibTransId="{A7B1276E-FA79-4583-872F-006403A67042}"/>
    <dgm:cxn modelId="{C46956DB-2EFD-4C87-B4B9-6BACFCB9E533}" type="presOf" srcId="{356B6859-21E8-41FA-A5F8-275ECFE03EDC}" destId="{98C7BD78-3BA7-4393-A76D-C5B8BDDC879B}" srcOrd="0" destOrd="0" presId="urn:microsoft.com/office/officeart/2005/8/layout/lProcess3"/>
    <dgm:cxn modelId="{8B8AB144-5939-4BBD-BF4B-64363DA1CA32}" type="presOf" srcId="{3611C83C-5996-44ED-9C8F-76EB85E792AB}" destId="{200E68CC-930F-4003-BAF5-1269ACEE6B0D}" srcOrd="0" destOrd="0" presId="urn:microsoft.com/office/officeart/2005/8/layout/lProcess3"/>
    <dgm:cxn modelId="{6BFEDEBC-D941-4824-9951-BAD15386028E}" type="presOf" srcId="{8D66385C-FE69-436D-844B-A11D86B52E40}" destId="{F760FE16-1983-4806-B2A9-42E6046A0B84}" srcOrd="0" destOrd="0" presId="urn:microsoft.com/office/officeart/2005/8/layout/lProcess3"/>
    <dgm:cxn modelId="{6C3E52D8-7236-4782-9139-977C39CCFFF7}" srcId="{356B6859-21E8-41FA-A5F8-275ECFE03EDC}" destId="{3611C83C-5996-44ED-9C8F-76EB85E792AB}" srcOrd="1" destOrd="0" parTransId="{A0E14A4E-AF0E-44DE-AF67-EF08778D068D}" sibTransId="{215C2A0D-2958-4D35-89C9-F722604CCDFC}"/>
    <dgm:cxn modelId="{584DCBF6-29E4-4FA4-8198-245979B68D84}" type="presOf" srcId="{FAE8D911-DBFE-4A3C-8F2D-3414A134FC17}" destId="{79767EC2-C835-4553-93CB-A4A179405994}" srcOrd="0" destOrd="0" presId="urn:microsoft.com/office/officeart/2005/8/layout/lProcess3"/>
    <dgm:cxn modelId="{840AC0F3-FB55-4142-B0CA-3D461E6925DE}" srcId="{356B6859-21E8-41FA-A5F8-275ECFE03EDC}" destId="{8D66385C-FE69-436D-844B-A11D86B52E40}" srcOrd="3" destOrd="0" parTransId="{35D3B5B6-4719-4ACD-9255-C147EADBDB1F}" sibTransId="{D8A2F7C0-EADD-4918-81EB-9D134E7C6C9B}"/>
    <dgm:cxn modelId="{8DA19086-DD69-4D10-8C55-EA60719BE7FA}" type="presOf" srcId="{E7741F1D-42CC-439C-9D5D-B38238863DB1}" destId="{B3F3DC0B-E3B6-4FAF-9C5A-490AEE7BB376}" srcOrd="0" destOrd="0" presId="urn:microsoft.com/office/officeart/2005/8/layout/lProcess3"/>
    <dgm:cxn modelId="{5FDC8067-ED98-410E-8676-BC066583D0F3}" type="presOf" srcId="{B46C9912-BCFD-475B-9AF7-9EF11DD1E828}" destId="{F3161B19-34E9-4472-A8F1-2C0F513D84FD}" srcOrd="0" destOrd="0" presId="urn:microsoft.com/office/officeart/2005/8/layout/lProcess3"/>
    <dgm:cxn modelId="{A9607CF6-9C9D-4A9E-8521-C22B7DAE4E91}" srcId="{356B6859-21E8-41FA-A5F8-275ECFE03EDC}" destId="{B46C9912-BCFD-475B-9AF7-9EF11DD1E828}" srcOrd="0" destOrd="0" parTransId="{79AF2C40-C6D8-4CB2-9EB3-8B76825C514E}" sibTransId="{C8D6514A-881E-4F96-BD9F-45A6B29797A7}"/>
    <dgm:cxn modelId="{08A8201F-4BAE-42FC-8492-9325A8D35352}" srcId="{356B6859-21E8-41FA-A5F8-275ECFE03EDC}" destId="{E7741F1D-42CC-439C-9D5D-B38238863DB1}" srcOrd="4" destOrd="0" parTransId="{82460D57-0C8F-4257-BACD-F6171D188CDD}" sibTransId="{E64C76D4-EB9C-48D4-B2A3-B9F30A395F87}"/>
    <dgm:cxn modelId="{BC59E422-F00D-4BE0-8182-A571F905D243}" type="presParOf" srcId="{98C7BD78-3BA7-4393-A76D-C5B8BDDC879B}" destId="{3C65C66D-94B8-4EAD-BB6B-3614EFAE35CE}" srcOrd="0" destOrd="0" presId="urn:microsoft.com/office/officeart/2005/8/layout/lProcess3"/>
    <dgm:cxn modelId="{857AC83C-4A4C-4F40-8D7A-91DF84A50666}" type="presParOf" srcId="{3C65C66D-94B8-4EAD-BB6B-3614EFAE35CE}" destId="{F3161B19-34E9-4472-A8F1-2C0F513D84FD}" srcOrd="0" destOrd="0" presId="urn:microsoft.com/office/officeart/2005/8/layout/lProcess3"/>
    <dgm:cxn modelId="{1A1E0BB5-1797-459A-B60B-4682FB33F79C}" type="presParOf" srcId="{98C7BD78-3BA7-4393-A76D-C5B8BDDC879B}" destId="{86B5D214-AD73-47C4-B957-706854428733}" srcOrd="1" destOrd="0" presId="urn:microsoft.com/office/officeart/2005/8/layout/lProcess3"/>
    <dgm:cxn modelId="{D72F9DD1-C04B-4D6D-873D-D8A3895F92E6}" type="presParOf" srcId="{98C7BD78-3BA7-4393-A76D-C5B8BDDC879B}" destId="{E525C028-23FA-4E74-98EA-DC223E6F03B1}" srcOrd="2" destOrd="0" presId="urn:microsoft.com/office/officeart/2005/8/layout/lProcess3"/>
    <dgm:cxn modelId="{EDCA5E28-19C2-4801-8C88-9C74476D39EE}" type="presParOf" srcId="{E525C028-23FA-4E74-98EA-DC223E6F03B1}" destId="{200E68CC-930F-4003-BAF5-1269ACEE6B0D}" srcOrd="0" destOrd="0" presId="urn:microsoft.com/office/officeart/2005/8/layout/lProcess3"/>
    <dgm:cxn modelId="{83B86412-7C2F-411A-BC36-8ED3BC712706}" type="presParOf" srcId="{98C7BD78-3BA7-4393-A76D-C5B8BDDC879B}" destId="{E6813788-BE11-43F0-AD63-5F0707B8CC34}" srcOrd="3" destOrd="0" presId="urn:microsoft.com/office/officeart/2005/8/layout/lProcess3"/>
    <dgm:cxn modelId="{062E075C-957B-4019-9792-74409BC0C42F}" type="presParOf" srcId="{98C7BD78-3BA7-4393-A76D-C5B8BDDC879B}" destId="{A1F796F4-8038-4749-A6C6-1A6592FD1253}" srcOrd="4" destOrd="0" presId="urn:microsoft.com/office/officeart/2005/8/layout/lProcess3"/>
    <dgm:cxn modelId="{B576335D-DD92-43BD-B032-FED307CA33B8}" type="presParOf" srcId="{A1F796F4-8038-4749-A6C6-1A6592FD1253}" destId="{79767EC2-C835-4553-93CB-A4A179405994}" srcOrd="0" destOrd="0" presId="urn:microsoft.com/office/officeart/2005/8/layout/lProcess3"/>
    <dgm:cxn modelId="{9C69A1D1-58DA-4361-9CC8-8C4AC06E596F}" type="presParOf" srcId="{98C7BD78-3BA7-4393-A76D-C5B8BDDC879B}" destId="{37AE61EF-8EA4-4BD0-9FCB-3631EAA712F6}" srcOrd="5" destOrd="0" presId="urn:microsoft.com/office/officeart/2005/8/layout/lProcess3"/>
    <dgm:cxn modelId="{9B5D9DAF-FA6A-4DC9-A653-2D713003CB67}" type="presParOf" srcId="{98C7BD78-3BA7-4393-A76D-C5B8BDDC879B}" destId="{2FB34833-A48B-400A-A641-243753936B5A}" srcOrd="6" destOrd="0" presId="urn:microsoft.com/office/officeart/2005/8/layout/lProcess3"/>
    <dgm:cxn modelId="{72CE1514-8DAA-4A06-8744-97762DBF016F}" type="presParOf" srcId="{2FB34833-A48B-400A-A641-243753936B5A}" destId="{F760FE16-1983-4806-B2A9-42E6046A0B84}" srcOrd="0" destOrd="0" presId="urn:microsoft.com/office/officeart/2005/8/layout/lProcess3"/>
    <dgm:cxn modelId="{85D9E9AE-457A-412C-A57A-23D59D23F62D}" type="presParOf" srcId="{98C7BD78-3BA7-4393-A76D-C5B8BDDC879B}" destId="{4FE546B1-5831-4573-AC66-9DAB25B8AF93}" srcOrd="7" destOrd="0" presId="urn:microsoft.com/office/officeart/2005/8/layout/lProcess3"/>
    <dgm:cxn modelId="{4DDB77EE-604F-4C3A-84B7-C009544C5603}" type="presParOf" srcId="{98C7BD78-3BA7-4393-A76D-C5B8BDDC879B}" destId="{048D4453-00C2-474C-B0BF-5E97D9F65C5A}" srcOrd="8" destOrd="0" presId="urn:microsoft.com/office/officeart/2005/8/layout/lProcess3"/>
    <dgm:cxn modelId="{109A56D0-8EFB-4EA7-822D-E5865C3EB087}" type="presParOf" srcId="{048D4453-00C2-474C-B0BF-5E97D9F65C5A}" destId="{B3F3DC0B-E3B6-4FAF-9C5A-490AEE7BB376}"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6B6859-21E8-41FA-A5F8-275ECFE03EDC}"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pPr rtl="1"/>
          <a:endParaRPr lang="he-IL"/>
        </a:p>
      </dgm:t>
    </dgm:pt>
    <dgm:pt modelId="{B46C9912-BCFD-475B-9AF7-9EF11DD1E828}">
      <dgm:prSet/>
      <dgm:spPr/>
      <dgm:t>
        <a:bodyPr/>
        <a:lstStyle/>
        <a:p>
          <a:pPr rtl="0"/>
          <a:r>
            <a:rPr lang="en-US" dirty="0" smtClean="0"/>
            <a:t>MDB (660)</a:t>
          </a:r>
          <a:endParaRPr lang="he-IL" dirty="0"/>
        </a:p>
      </dgm:t>
    </dgm:pt>
    <dgm:pt modelId="{79AF2C40-C6D8-4CB2-9EB3-8B76825C514E}" type="parTrans" cxnId="{A9607CF6-9C9D-4A9E-8521-C22B7DAE4E91}">
      <dgm:prSet/>
      <dgm:spPr/>
      <dgm:t>
        <a:bodyPr/>
        <a:lstStyle/>
        <a:p>
          <a:pPr rtl="1"/>
          <a:endParaRPr lang="he-IL"/>
        </a:p>
      </dgm:t>
    </dgm:pt>
    <dgm:pt modelId="{C8D6514A-881E-4F96-BD9F-45A6B29797A7}" type="sibTrans" cxnId="{A9607CF6-9C9D-4A9E-8521-C22B7DAE4E91}">
      <dgm:prSet/>
      <dgm:spPr/>
      <dgm:t>
        <a:bodyPr/>
        <a:lstStyle/>
        <a:p>
          <a:pPr rtl="1"/>
          <a:endParaRPr lang="he-IL"/>
        </a:p>
      </dgm:t>
    </dgm:pt>
    <dgm:pt modelId="{C716B45C-6067-4194-B9EE-359B30A450F9}">
      <dgm:prSet/>
      <dgm:spPr/>
      <dgm:t>
        <a:bodyPr/>
        <a:lstStyle/>
        <a:p>
          <a:pPr rtl="0"/>
          <a:r>
            <a:rPr lang="en-US" dirty="0" smtClean="0"/>
            <a:t>MC15</a:t>
          </a:r>
          <a:endParaRPr lang="he-IL" dirty="0"/>
        </a:p>
      </dgm:t>
    </dgm:pt>
    <dgm:pt modelId="{2A779F97-5683-45BC-A822-7A109CFAA8AB}" type="parTrans" cxnId="{E34EA0A5-1ACF-4964-87BC-D0BE136C94EF}">
      <dgm:prSet/>
      <dgm:spPr/>
      <dgm:t>
        <a:bodyPr/>
        <a:lstStyle/>
        <a:p>
          <a:pPr rtl="1"/>
          <a:endParaRPr lang="he-IL"/>
        </a:p>
      </dgm:t>
    </dgm:pt>
    <dgm:pt modelId="{E711FE2F-97D1-4ED8-B0A8-CAB87840D7D2}" type="sibTrans" cxnId="{E34EA0A5-1ACF-4964-87BC-D0BE136C94EF}">
      <dgm:prSet/>
      <dgm:spPr/>
      <dgm:t>
        <a:bodyPr/>
        <a:lstStyle/>
        <a:p>
          <a:pPr rtl="1"/>
          <a:endParaRPr lang="he-IL"/>
        </a:p>
      </dgm:t>
    </dgm:pt>
    <dgm:pt modelId="{058C5D30-5E3B-4487-A420-C5279BC9E10B}">
      <dgm:prSet/>
      <dgm:spPr/>
      <dgm:t>
        <a:bodyPr/>
        <a:lstStyle/>
        <a:p>
          <a:pPr rtl="0"/>
          <a:r>
            <a:rPr lang="en-US" dirty="0" smtClean="0"/>
            <a:t>MC17</a:t>
          </a:r>
          <a:endParaRPr lang="he-IL" dirty="0"/>
        </a:p>
      </dgm:t>
    </dgm:pt>
    <dgm:pt modelId="{B42683B0-85C7-45B5-9473-86F0EFD296D2}" type="parTrans" cxnId="{7E07EF80-4501-46D4-BC9B-2258CAC213C4}">
      <dgm:prSet/>
      <dgm:spPr/>
      <dgm:t>
        <a:bodyPr/>
        <a:lstStyle/>
        <a:p>
          <a:pPr rtl="1"/>
          <a:endParaRPr lang="he-IL"/>
        </a:p>
      </dgm:t>
    </dgm:pt>
    <dgm:pt modelId="{A2F6F7A2-56DD-4C2A-86B3-62B65A05415B}" type="sibTrans" cxnId="{7E07EF80-4501-46D4-BC9B-2258CAC213C4}">
      <dgm:prSet/>
      <dgm:spPr/>
      <dgm:t>
        <a:bodyPr/>
        <a:lstStyle/>
        <a:p>
          <a:pPr rtl="1"/>
          <a:endParaRPr lang="he-IL"/>
        </a:p>
      </dgm:t>
    </dgm:pt>
    <dgm:pt modelId="{3611C83C-5996-44ED-9C8F-76EB85E792AB}">
      <dgm:prSet/>
      <dgm:spPr/>
      <dgm:t>
        <a:bodyPr/>
        <a:lstStyle/>
        <a:p>
          <a:pPr rtl="0"/>
          <a:r>
            <a:rPr lang="en-US" dirty="0" smtClean="0"/>
            <a:t>MC25</a:t>
          </a:r>
          <a:endParaRPr lang="he-IL" dirty="0"/>
        </a:p>
      </dgm:t>
    </dgm:pt>
    <dgm:pt modelId="{A0E14A4E-AF0E-44DE-AF67-EF08778D068D}" type="parTrans" cxnId="{6C3E52D8-7236-4782-9139-977C39CCFFF7}">
      <dgm:prSet/>
      <dgm:spPr/>
      <dgm:t>
        <a:bodyPr/>
        <a:lstStyle/>
        <a:p>
          <a:pPr rtl="1"/>
          <a:endParaRPr lang="he-IL"/>
        </a:p>
      </dgm:t>
    </dgm:pt>
    <dgm:pt modelId="{215C2A0D-2958-4D35-89C9-F722604CCDFC}" type="sibTrans" cxnId="{6C3E52D8-7236-4782-9139-977C39CCFFF7}">
      <dgm:prSet/>
      <dgm:spPr/>
      <dgm:t>
        <a:bodyPr/>
        <a:lstStyle/>
        <a:p>
          <a:pPr rtl="1"/>
          <a:endParaRPr lang="he-IL"/>
        </a:p>
      </dgm:t>
    </dgm:pt>
    <dgm:pt modelId="{FAE8D911-DBFE-4A3C-8F2D-3414A134FC17}">
      <dgm:prSet/>
      <dgm:spPr/>
      <dgm:t>
        <a:bodyPr/>
        <a:lstStyle/>
        <a:p>
          <a:pPr rtl="0"/>
          <a:r>
            <a:rPr lang="en-US" dirty="0" smtClean="0"/>
            <a:t>MC26</a:t>
          </a:r>
          <a:endParaRPr lang="he-IL" dirty="0"/>
        </a:p>
      </dgm:t>
    </dgm:pt>
    <dgm:pt modelId="{C378115B-D83E-40B2-B65B-91A65D807C9F}" type="parTrans" cxnId="{89FA89C2-895F-4B17-A30F-6D6EEE6810FB}">
      <dgm:prSet/>
      <dgm:spPr/>
      <dgm:t>
        <a:bodyPr/>
        <a:lstStyle/>
        <a:p>
          <a:pPr rtl="1"/>
          <a:endParaRPr lang="he-IL"/>
        </a:p>
      </dgm:t>
    </dgm:pt>
    <dgm:pt modelId="{A7B1276E-FA79-4583-872F-006403A67042}" type="sibTrans" cxnId="{89FA89C2-895F-4B17-A30F-6D6EEE6810FB}">
      <dgm:prSet/>
      <dgm:spPr/>
      <dgm:t>
        <a:bodyPr/>
        <a:lstStyle/>
        <a:p>
          <a:pPr rtl="1"/>
          <a:endParaRPr lang="he-IL"/>
        </a:p>
      </dgm:t>
    </dgm:pt>
    <dgm:pt modelId="{8D66385C-FE69-436D-844B-A11D86B52E40}">
      <dgm:prSet/>
      <dgm:spPr/>
      <dgm:t>
        <a:bodyPr/>
        <a:lstStyle/>
        <a:p>
          <a:pPr rtl="0"/>
          <a:r>
            <a:rPr lang="en-US" dirty="0" smtClean="0"/>
            <a:t>MC32</a:t>
          </a:r>
          <a:endParaRPr lang="he-IL" dirty="0"/>
        </a:p>
      </dgm:t>
    </dgm:pt>
    <dgm:pt modelId="{35D3B5B6-4719-4ACD-9255-C147EADBDB1F}" type="parTrans" cxnId="{840AC0F3-FB55-4142-B0CA-3D461E6925DE}">
      <dgm:prSet/>
      <dgm:spPr/>
      <dgm:t>
        <a:bodyPr/>
        <a:lstStyle/>
        <a:p>
          <a:pPr rtl="1"/>
          <a:endParaRPr lang="he-IL"/>
        </a:p>
      </dgm:t>
    </dgm:pt>
    <dgm:pt modelId="{D8A2F7C0-EADD-4918-81EB-9D134E7C6C9B}" type="sibTrans" cxnId="{840AC0F3-FB55-4142-B0CA-3D461E6925DE}">
      <dgm:prSet/>
      <dgm:spPr/>
      <dgm:t>
        <a:bodyPr/>
        <a:lstStyle/>
        <a:p>
          <a:pPr rtl="1"/>
          <a:endParaRPr lang="he-IL"/>
        </a:p>
      </dgm:t>
    </dgm:pt>
    <dgm:pt modelId="{E7741F1D-42CC-439C-9D5D-B38238863DB1}">
      <dgm:prSet/>
      <dgm:spPr/>
      <dgm:t>
        <a:bodyPr/>
        <a:lstStyle/>
        <a:p>
          <a:pPr rtl="0"/>
          <a:r>
            <a:rPr lang="en-US" dirty="0" smtClean="0"/>
            <a:t>MC85/20</a:t>
          </a:r>
          <a:endParaRPr lang="he-IL" dirty="0"/>
        </a:p>
      </dgm:t>
    </dgm:pt>
    <dgm:pt modelId="{82460D57-0C8F-4257-BACD-F6171D188CDD}" type="parTrans" cxnId="{08A8201F-4BAE-42FC-8492-9325A8D35352}">
      <dgm:prSet/>
      <dgm:spPr/>
      <dgm:t>
        <a:bodyPr/>
        <a:lstStyle/>
        <a:p>
          <a:pPr rtl="1"/>
          <a:endParaRPr lang="he-IL"/>
        </a:p>
      </dgm:t>
    </dgm:pt>
    <dgm:pt modelId="{E64C76D4-EB9C-48D4-B2A3-B9F30A395F87}" type="sibTrans" cxnId="{08A8201F-4BAE-42FC-8492-9325A8D35352}">
      <dgm:prSet/>
      <dgm:spPr/>
      <dgm:t>
        <a:bodyPr/>
        <a:lstStyle/>
        <a:p>
          <a:pPr rtl="1"/>
          <a:endParaRPr lang="he-IL"/>
        </a:p>
      </dgm:t>
    </dgm:pt>
    <dgm:pt modelId="{98C7BD78-3BA7-4393-A76D-C5B8BDDC879B}" type="pres">
      <dgm:prSet presAssocID="{356B6859-21E8-41FA-A5F8-275ECFE03EDC}" presName="Name0" presStyleCnt="0">
        <dgm:presLayoutVars>
          <dgm:chPref val="3"/>
          <dgm:dir/>
          <dgm:animLvl val="lvl"/>
          <dgm:resizeHandles/>
        </dgm:presLayoutVars>
      </dgm:prSet>
      <dgm:spPr/>
      <dgm:t>
        <a:bodyPr/>
        <a:lstStyle/>
        <a:p>
          <a:pPr rtl="1"/>
          <a:endParaRPr lang="he-IL"/>
        </a:p>
      </dgm:t>
    </dgm:pt>
    <dgm:pt modelId="{3C65C66D-94B8-4EAD-BB6B-3614EFAE35CE}" type="pres">
      <dgm:prSet presAssocID="{B46C9912-BCFD-475B-9AF7-9EF11DD1E828}" presName="horFlow" presStyleCnt="0"/>
      <dgm:spPr/>
    </dgm:pt>
    <dgm:pt modelId="{F3161B19-34E9-4472-A8F1-2C0F513D84FD}" type="pres">
      <dgm:prSet presAssocID="{B46C9912-BCFD-475B-9AF7-9EF11DD1E828}" presName="bigChev" presStyleLbl="node1" presStyleIdx="0" presStyleCnt="7" custLinFactY="-70814" custLinFactNeighborY="-100000"/>
      <dgm:spPr/>
      <dgm:t>
        <a:bodyPr/>
        <a:lstStyle/>
        <a:p>
          <a:pPr rtl="1"/>
          <a:endParaRPr lang="he-IL"/>
        </a:p>
      </dgm:t>
    </dgm:pt>
    <dgm:pt modelId="{86B5D214-AD73-47C4-B957-706854428733}" type="pres">
      <dgm:prSet presAssocID="{B46C9912-BCFD-475B-9AF7-9EF11DD1E828}" presName="vSp" presStyleCnt="0"/>
      <dgm:spPr/>
    </dgm:pt>
    <dgm:pt modelId="{E247E33D-8F5B-4511-930D-40B448454491}" type="pres">
      <dgm:prSet presAssocID="{C716B45C-6067-4194-B9EE-359B30A450F9}" presName="horFlow" presStyleCnt="0"/>
      <dgm:spPr/>
    </dgm:pt>
    <dgm:pt modelId="{0F0A123C-33A8-457C-A13C-293855B0F8B6}" type="pres">
      <dgm:prSet presAssocID="{C716B45C-6067-4194-B9EE-359B30A450F9}" presName="bigChev" presStyleLbl="node1" presStyleIdx="1" presStyleCnt="7" custLinFactY="-36629" custLinFactNeighborY="-100000"/>
      <dgm:spPr/>
      <dgm:t>
        <a:bodyPr/>
        <a:lstStyle/>
        <a:p>
          <a:pPr rtl="1"/>
          <a:endParaRPr lang="he-IL"/>
        </a:p>
      </dgm:t>
    </dgm:pt>
    <dgm:pt modelId="{2BA6AD40-56DB-4A89-8EFD-BF577BF643DD}" type="pres">
      <dgm:prSet presAssocID="{C716B45C-6067-4194-B9EE-359B30A450F9}" presName="vSp" presStyleCnt="0"/>
      <dgm:spPr/>
    </dgm:pt>
    <dgm:pt modelId="{B48A630D-BB14-44E8-A3B3-6E1524884E48}" type="pres">
      <dgm:prSet presAssocID="{058C5D30-5E3B-4487-A420-C5279BC9E10B}" presName="horFlow" presStyleCnt="0"/>
      <dgm:spPr/>
    </dgm:pt>
    <dgm:pt modelId="{214B44D2-7037-4262-A106-3B03D93DF99A}" type="pres">
      <dgm:prSet presAssocID="{058C5D30-5E3B-4487-A420-C5279BC9E10B}" presName="bigChev" presStyleLbl="node1" presStyleIdx="2" presStyleCnt="7" custLinFactNeighborY="-93646"/>
      <dgm:spPr/>
      <dgm:t>
        <a:bodyPr/>
        <a:lstStyle/>
        <a:p>
          <a:pPr rtl="1"/>
          <a:endParaRPr lang="he-IL"/>
        </a:p>
      </dgm:t>
    </dgm:pt>
    <dgm:pt modelId="{0F805E68-EC7E-40D8-8822-89A62F4107A3}" type="pres">
      <dgm:prSet presAssocID="{058C5D30-5E3B-4487-A420-C5279BC9E10B}" presName="vSp" presStyleCnt="0"/>
      <dgm:spPr/>
    </dgm:pt>
    <dgm:pt modelId="{E525C028-23FA-4E74-98EA-DC223E6F03B1}" type="pres">
      <dgm:prSet presAssocID="{3611C83C-5996-44ED-9C8F-76EB85E792AB}" presName="horFlow" presStyleCnt="0"/>
      <dgm:spPr/>
    </dgm:pt>
    <dgm:pt modelId="{200E68CC-930F-4003-BAF5-1269ACEE6B0D}" type="pres">
      <dgm:prSet presAssocID="{3611C83C-5996-44ED-9C8F-76EB85E792AB}" presName="bigChev" presStyleLbl="node1" presStyleIdx="3" presStyleCnt="7" custLinFactNeighborY="-43400"/>
      <dgm:spPr/>
      <dgm:t>
        <a:bodyPr/>
        <a:lstStyle/>
        <a:p>
          <a:pPr rtl="1"/>
          <a:endParaRPr lang="he-IL"/>
        </a:p>
      </dgm:t>
    </dgm:pt>
    <dgm:pt modelId="{E6813788-BE11-43F0-AD63-5F0707B8CC34}" type="pres">
      <dgm:prSet presAssocID="{3611C83C-5996-44ED-9C8F-76EB85E792AB}" presName="vSp" presStyleCnt="0"/>
      <dgm:spPr/>
    </dgm:pt>
    <dgm:pt modelId="{A1F796F4-8038-4749-A6C6-1A6592FD1253}" type="pres">
      <dgm:prSet presAssocID="{FAE8D911-DBFE-4A3C-8F2D-3414A134FC17}" presName="horFlow" presStyleCnt="0"/>
      <dgm:spPr/>
    </dgm:pt>
    <dgm:pt modelId="{79767EC2-C835-4553-93CB-A4A179405994}" type="pres">
      <dgm:prSet presAssocID="{FAE8D911-DBFE-4A3C-8F2D-3414A134FC17}" presName="bigChev" presStyleLbl="node1" presStyleIdx="4" presStyleCnt="7" custLinFactNeighborY="-417"/>
      <dgm:spPr/>
      <dgm:t>
        <a:bodyPr/>
        <a:lstStyle/>
        <a:p>
          <a:pPr rtl="1"/>
          <a:endParaRPr lang="he-IL"/>
        </a:p>
      </dgm:t>
    </dgm:pt>
    <dgm:pt modelId="{37AE61EF-8EA4-4BD0-9FCB-3631EAA712F6}" type="pres">
      <dgm:prSet presAssocID="{FAE8D911-DBFE-4A3C-8F2D-3414A134FC17}" presName="vSp" presStyleCnt="0"/>
      <dgm:spPr/>
    </dgm:pt>
    <dgm:pt modelId="{2FB34833-A48B-400A-A641-243753936B5A}" type="pres">
      <dgm:prSet presAssocID="{8D66385C-FE69-436D-844B-A11D86B52E40}" presName="horFlow" presStyleCnt="0"/>
      <dgm:spPr/>
    </dgm:pt>
    <dgm:pt modelId="{F760FE16-1983-4806-B2A9-42E6046A0B84}" type="pres">
      <dgm:prSet presAssocID="{8D66385C-FE69-436D-844B-A11D86B52E40}" presName="bigChev" presStyleLbl="node1" presStyleIdx="5" presStyleCnt="7" custLinFactNeighborY="46198"/>
      <dgm:spPr/>
      <dgm:t>
        <a:bodyPr/>
        <a:lstStyle/>
        <a:p>
          <a:pPr rtl="1"/>
          <a:endParaRPr lang="he-IL"/>
        </a:p>
      </dgm:t>
    </dgm:pt>
    <dgm:pt modelId="{4FE546B1-5831-4573-AC66-9DAB25B8AF93}" type="pres">
      <dgm:prSet presAssocID="{8D66385C-FE69-436D-844B-A11D86B52E40}" presName="vSp" presStyleCnt="0"/>
      <dgm:spPr/>
    </dgm:pt>
    <dgm:pt modelId="{048D4453-00C2-474C-B0BF-5E97D9F65C5A}" type="pres">
      <dgm:prSet presAssocID="{E7741F1D-42CC-439C-9D5D-B38238863DB1}" presName="horFlow" presStyleCnt="0"/>
      <dgm:spPr/>
    </dgm:pt>
    <dgm:pt modelId="{B3F3DC0B-E3B6-4FAF-9C5A-490AEE7BB376}" type="pres">
      <dgm:prSet presAssocID="{E7741F1D-42CC-439C-9D5D-B38238863DB1}" presName="bigChev" presStyleLbl="node1" presStyleIdx="6" presStyleCnt="7" custLinFactY="24935" custLinFactNeighborY="100000"/>
      <dgm:spPr/>
      <dgm:t>
        <a:bodyPr/>
        <a:lstStyle/>
        <a:p>
          <a:pPr rtl="1"/>
          <a:endParaRPr lang="he-IL"/>
        </a:p>
      </dgm:t>
    </dgm:pt>
  </dgm:ptLst>
  <dgm:cxnLst>
    <dgm:cxn modelId="{AD38F513-BFD2-4727-B4FE-4A27057F3B1F}" type="presOf" srcId="{058C5D30-5E3B-4487-A420-C5279BC9E10B}" destId="{214B44D2-7037-4262-A106-3B03D93DF99A}" srcOrd="0" destOrd="0" presId="urn:microsoft.com/office/officeart/2005/8/layout/lProcess3"/>
    <dgm:cxn modelId="{7E07EF80-4501-46D4-BC9B-2258CAC213C4}" srcId="{356B6859-21E8-41FA-A5F8-275ECFE03EDC}" destId="{058C5D30-5E3B-4487-A420-C5279BC9E10B}" srcOrd="2" destOrd="0" parTransId="{B42683B0-85C7-45B5-9473-86F0EFD296D2}" sibTransId="{A2F6F7A2-56DD-4C2A-86B3-62B65A05415B}"/>
    <dgm:cxn modelId="{840AC0F3-FB55-4142-B0CA-3D461E6925DE}" srcId="{356B6859-21E8-41FA-A5F8-275ECFE03EDC}" destId="{8D66385C-FE69-436D-844B-A11D86B52E40}" srcOrd="5" destOrd="0" parTransId="{35D3B5B6-4719-4ACD-9255-C147EADBDB1F}" sibTransId="{D8A2F7C0-EADD-4918-81EB-9D134E7C6C9B}"/>
    <dgm:cxn modelId="{0ECF4319-E8AB-4AB1-A945-33AE6B35C700}" type="presOf" srcId="{C716B45C-6067-4194-B9EE-359B30A450F9}" destId="{0F0A123C-33A8-457C-A13C-293855B0F8B6}" srcOrd="0" destOrd="0" presId="urn:microsoft.com/office/officeart/2005/8/layout/lProcess3"/>
    <dgm:cxn modelId="{50F6FF2D-31EB-495D-A1BD-BA3ABF55BE35}" type="presOf" srcId="{E7741F1D-42CC-439C-9D5D-B38238863DB1}" destId="{B3F3DC0B-E3B6-4FAF-9C5A-490AEE7BB376}" srcOrd="0" destOrd="0" presId="urn:microsoft.com/office/officeart/2005/8/layout/lProcess3"/>
    <dgm:cxn modelId="{08A8201F-4BAE-42FC-8492-9325A8D35352}" srcId="{356B6859-21E8-41FA-A5F8-275ECFE03EDC}" destId="{E7741F1D-42CC-439C-9D5D-B38238863DB1}" srcOrd="6" destOrd="0" parTransId="{82460D57-0C8F-4257-BACD-F6171D188CDD}" sibTransId="{E64C76D4-EB9C-48D4-B2A3-B9F30A395F87}"/>
    <dgm:cxn modelId="{E34EA0A5-1ACF-4964-87BC-D0BE136C94EF}" srcId="{356B6859-21E8-41FA-A5F8-275ECFE03EDC}" destId="{C716B45C-6067-4194-B9EE-359B30A450F9}" srcOrd="1" destOrd="0" parTransId="{2A779F97-5683-45BC-A822-7A109CFAA8AB}" sibTransId="{E711FE2F-97D1-4ED8-B0A8-CAB87840D7D2}"/>
    <dgm:cxn modelId="{A9607CF6-9C9D-4A9E-8521-C22B7DAE4E91}" srcId="{356B6859-21E8-41FA-A5F8-275ECFE03EDC}" destId="{B46C9912-BCFD-475B-9AF7-9EF11DD1E828}" srcOrd="0" destOrd="0" parTransId="{79AF2C40-C6D8-4CB2-9EB3-8B76825C514E}" sibTransId="{C8D6514A-881E-4F96-BD9F-45A6B29797A7}"/>
    <dgm:cxn modelId="{220E0D63-3869-4DE4-99F8-22162EB04B7B}" type="presOf" srcId="{FAE8D911-DBFE-4A3C-8F2D-3414A134FC17}" destId="{79767EC2-C835-4553-93CB-A4A179405994}" srcOrd="0" destOrd="0" presId="urn:microsoft.com/office/officeart/2005/8/layout/lProcess3"/>
    <dgm:cxn modelId="{5A94F2D9-0FB4-49B1-9823-39CB19EF6A75}" type="presOf" srcId="{8D66385C-FE69-436D-844B-A11D86B52E40}" destId="{F760FE16-1983-4806-B2A9-42E6046A0B84}" srcOrd="0" destOrd="0" presId="urn:microsoft.com/office/officeart/2005/8/layout/lProcess3"/>
    <dgm:cxn modelId="{2D53C399-7028-4519-9831-922FB47FDD53}" type="presOf" srcId="{356B6859-21E8-41FA-A5F8-275ECFE03EDC}" destId="{98C7BD78-3BA7-4393-A76D-C5B8BDDC879B}" srcOrd="0" destOrd="0" presId="urn:microsoft.com/office/officeart/2005/8/layout/lProcess3"/>
    <dgm:cxn modelId="{45CF7EE4-499A-4371-8425-D87585057E2B}" type="presOf" srcId="{3611C83C-5996-44ED-9C8F-76EB85E792AB}" destId="{200E68CC-930F-4003-BAF5-1269ACEE6B0D}" srcOrd="0" destOrd="0" presId="urn:microsoft.com/office/officeart/2005/8/layout/lProcess3"/>
    <dgm:cxn modelId="{6C3E52D8-7236-4782-9139-977C39CCFFF7}" srcId="{356B6859-21E8-41FA-A5F8-275ECFE03EDC}" destId="{3611C83C-5996-44ED-9C8F-76EB85E792AB}" srcOrd="3" destOrd="0" parTransId="{A0E14A4E-AF0E-44DE-AF67-EF08778D068D}" sibTransId="{215C2A0D-2958-4D35-89C9-F722604CCDFC}"/>
    <dgm:cxn modelId="{89FA89C2-895F-4B17-A30F-6D6EEE6810FB}" srcId="{356B6859-21E8-41FA-A5F8-275ECFE03EDC}" destId="{FAE8D911-DBFE-4A3C-8F2D-3414A134FC17}" srcOrd="4" destOrd="0" parTransId="{C378115B-D83E-40B2-B65B-91A65D807C9F}" sibTransId="{A7B1276E-FA79-4583-872F-006403A67042}"/>
    <dgm:cxn modelId="{E4B296F8-32EF-4E68-9EFE-6DAC9CE93A54}" type="presOf" srcId="{B46C9912-BCFD-475B-9AF7-9EF11DD1E828}" destId="{F3161B19-34E9-4472-A8F1-2C0F513D84FD}" srcOrd="0" destOrd="0" presId="urn:microsoft.com/office/officeart/2005/8/layout/lProcess3"/>
    <dgm:cxn modelId="{02C80798-4A95-470C-8427-AC3DD458651F}" type="presParOf" srcId="{98C7BD78-3BA7-4393-A76D-C5B8BDDC879B}" destId="{3C65C66D-94B8-4EAD-BB6B-3614EFAE35CE}" srcOrd="0" destOrd="0" presId="urn:microsoft.com/office/officeart/2005/8/layout/lProcess3"/>
    <dgm:cxn modelId="{CE90AD9D-0F28-41D9-B489-EF69AAB1DAC5}" type="presParOf" srcId="{3C65C66D-94B8-4EAD-BB6B-3614EFAE35CE}" destId="{F3161B19-34E9-4472-A8F1-2C0F513D84FD}" srcOrd="0" destOrd="0" presId="urn:microsoft.com/office/officeart/2005/8/layout/lProcess3"/>
    <dgm:cxn modelId="{80C61910-4DA1-46B6-9366-E60E8C73BF64}" type="presParOf" srcId="{98C7BD78-3BA7-4393-A76D-C5B8BDDC879B}" destId="{86B5D214-AD73-47C4-B957-706854428733}" srcOrd="1" destOrd="0" presId="urn:microsoft.com/office/officeart/2005/8/layout/lProcess3"/>
    <dgm:cxn modelId="{F9FDC9E5-82CC-4656-9375-3F25D3ECC069}" type="presParOf" srcId="{98C7BD78-3BA7-4393-A76D-C5B8BDDC879B}" destId="{E247E33D-8F5B-4511-930D-40B448454491}" srcOrd="2" destOrd="0" presId="urn:microsoft.com/office/officeart/2005/8/layout/lProcess3"/>
    <dgm:cxn modelId="{0B5D43E3-F7E7-4E37-998A-55C2F5743698}" type="presParOf" srcId="{E247E33D-8F5B-4511-930D-40B448454491}" destId="{0F0A123C-33A8-457C-A13C-293855B0F8B6}" srcOrd="0" destOrd="0" presId="urn:microsoft.com/office/officeart/2005/8/layout/lProcess3"/>
    <dgm:cxn modelId="{37634BDB-743C-45F0-865D-400C793DCF5F}" type="presParOf" srcId="{98C7BD78-3BA7-4393-A76D-C5B8BDDC879B}" destId="{2BA6AD40-56DB-4A89-8EFD-BF577BF643DD}" srcOrd="3" destOrd="0" presId="urn:microsoft.com/office/officeart/2005/8/layout/lProcess3"/>
    <dgm:cxn modelId="{39BA889E-29ED-47FE-B661-BE6C51C04493}" type="presParOf" srcId="{98C7BD78-3BA7-4393-A76D-C5B8BDDC879B}" destId="{B48A630D-BB14-44E8-A3B3-6E1524884E48}" srcOrd="4" destOrd="0" presId="urn:microsoft.com/office/officeart/2005/8/layout/lProcess3"/>
    <dgm:cxn modelId="{EF3D4517-B4CD-4B2A-87E8-7E8AFB76780B}" type="presParOf" srcId="{B48A630D-BB14-44E8-A3B3-6E1524884E48}" destId="{214B44D2-7037-4262-A106-3B03D93DF99A}" srcOrd="0" destOrd="0" presId="urn:microsoft.com/office/officeart/2005/8/layout/lProcess3"/>
    <dgm:cxn modelId="{782ED948-9F36-4C5A-BEFB-25D4B677DAC8}" type="presParOf" srcId="{98C7BD78-3BA7-4393-A76D-C5B8BDDC879B}" destId="{0F805E68-EC7E-40D8-8822-89A62F4107A3}" srcOrd="5" destOrd="0" presId="urn:microsoft.com/office/officeart/2005/8/layout/lProcess3"/>
    <dgm:cxn modelId="{50FC8FFF-C214-4D99-8138-9BEBF749A07A}" type="presParOf" srcId="{98C7BD78-3BA7-4393-A76D-C5B8BDDC879B}" destId="{E525C028-23FA-4E74-98EA-DC223E6F03B1}" srcOrd="6" destOrd="0" presId="urn:microsoft.com/office/officeart/2005/8/layout/lProcess3"/>
    <dgm:cxn modelId="{6ED73737-0C09-4873-AA8E-62509AD3E9CE}" type="presParOf" srcId="{E525C028-23FA-4E74-98EA-DC223E6F03B1}" destId="{200E68CC-930F-4003-BAF5-1269ACEE6B0D}" srcOrd="0" destOrd="0" presId="urn:microsoft.com/office/officeart/2005/8/layout/lProcess3"/>
    <dgm:cxn modelId="{1317E46F-24C6-4136-8EEE-FD16484E0B72}" type="presParOf" srcId="{98C7BD78-3BA7-4393-A76D-C5B8BDDC879B}" destId="{E6813788-BE11-43F0-AD63-5F0707B8CC34}" srcOrd="7" destOrd="0" presId="urn:microsoft.com/office/officeart/2005/8/layout/lProcess3"/>
    <dgm:cxn modelId="{D5188902-5DF2-4A4C-B7FE-4C442CB1E256}" type="presParOf" srcId="{98C7BD78-3BA7-4393-A76D-C5B8BDDC879B}" destId="{A1F796F4-8038-4749-A6C6-1A6592FD1253}" srcOrd="8" destOrd="0" presId="urn:microsoft.com/office/officeart/2005/8/layout/lProcess3"/>
    <dgm:cxn modelId="{808B8F76-4817-4EAB-8DCE-FEF6A2D88023}" type="presParOf" srcId="{A1F796F4-8038-4749-A6C6-1A6592FD1253}" destId="{79767EC2-C835-4553-93CB-A4A179405994}" srcOrd="0" destOrd="0" presId="urn:microsoft.com/office/officeart/2005/8/layout/lProcess3"/>
    <dgm:cxn modelId="{6056A208-7D4E-4D93-B14A-3E46635E2C7F}" type="presParOf" srcId="{98C7BD78-3BA7-4393-A76D-C5B8BDDC879B}" destId="{37AE61EF-8EA4-4BD0-9FCB-3631EAA712F6}" srcOrd="9" destOrd="0" presId="urn:microsoft.com/office/officeart/2005/8/layout/lProcess3"/>
    <dgm:cxn modelId="{54115DA8-C780-467F-A122-D088B40842D3}" type="presParOf" srcId="{98C7BD78-3BA7-4393-A76D-C5B8BDDC879B}" destId="{2FB34833-A48B-400A-A641-243753936B5A}" srcOrd="10" destOrd="0" presId="urn:microsoft.com/office/officeart/2005/8/layout/lProcess3"/>
    <dgm:cxn modelId="{209187E8-1C28-47AF-B92D-A76CE8291936}" type="presParOf" srcId="{2FB34833-A48B-400A-A641-243753936B5A}" destId="{F760FE16-1983-4806-B2A9-42E6046A0B84}" srcOrd="0" destOrd="0" presId="urn:microsoft.com/office/officeart/2005/8/layout/lProcess3"/>
    <dgm:cxn modelId="{713386A2-7C4F-4089-8049-6ACFF76BD565}" type="presParOf" srcId="{98C7BD78-3BA7-4393-A76D-C5B8BDDC879B}" destId="{4FE546B1-5831-4573-AC66-9DAB25B8AF93}" srcOrd="11" destOrd="0" presId="urn:microsoft.com/office/officeart/2005/8/layout/lProcess3"/>
    <dgm:cxn modelId="{6EEB5D77-D3B0-4694-A170-AA490DEB6784}" type="presParOf" srcId="{98C7BD78-3BA7-4393-A76D-C5B8BDDC879B}" destId="{048D4453-00C2-474C-B0BF-5E97D9F65C5A}" srcOrd="12" destOrd="0" presId="urn:microsoft.com/office/officeart/2005/8/layout/lProcess3"/>
    <dgm:cxn modelId="{968438E5-A6D8-4FCC-8B8D-ECF6E6C304BA}" type="presParOf" srcId="{048D4453-00C2-474C-B0BF-5E97D9F65C5A}" destId="{B3F3DC0B-E3B6-4FAF-9C5A-490AEE7BB376}"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161B19-34E9-4472-A8F1-2C0F513D84FD}">
      <dsp:nvSpPr>
        <dsp:cNvPr id="0" name=""/>
        <dsp:cNvSpPr/>
      </dsp:nvSpPr>
      <dsp:spPr>
        <a:xfrm>
          <a:off x="0" y="0"/>
          <a:ext cx="1549157" cy="61966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3335" rIns="0" bIns="13335" numCol="1" spcCol="1270" anchor="ctr" anchorCtr="0">
          <a:noAutofit/>
        </a:bodyPr>
        <a:lstStyle/>
        <a:p>
          <a:pPr lvl="0" algn="ctr" defTabSz="933450" rtl="0">
            <a:lnSpc>
              <a:spcPct val="90000"/>
            </a:lnSpc>
            <a:spcBef>
              <a:spcPct val="0"/>
            </a:spcBef>
            <a:spcAft>
              <a:spcPct val="35000"/>
            </a:spcAft>
          </a:pPr>
          <a:r>
            <a:rPr lang="en-US" sz="2100" b="1" kern="1200" dirty="0" smtClean="0"/>
            <a:t>MDB (660)</a:t>
          </a:r>
          <a:endParaRPr lang="he-IL" sz="2100" b="1" kern="1200" dirty="0"/>
        </a:p>
      </dsp:txBody>
      <dsp:txXfrm>
        <a:off x="309831" y="0"/>
        <a:ext cx="929495" cy="619662"/>
      </dsp:txXfrm>
    </dsp:sp>
    <dsp:sp modelId="{200E68CC-930F-4003-BAF5-1269ACEE6B0D}">
      <dsp:nvSpPr>
        <dsp:cNvPr id="0" name=""/>
        <dsp:cNvSpPr/>
      </dsp:nvSpPr>
      <dsp:spPr>
        <a:xfrm>
          <a:off x="0" y="2900012"/>
          <a:ext cx="1549157" cy="61966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rtl="0">
            <a:lnSpc>
              <a:spcPct val="90000"/>
            </a:lnSpc>
            <a:spcBef>
              <a:spcPct val="0"/>
            </a:spcBef>
            <a:spcAft>
              <a:spcPct val="35000"/>
            </a:spcAft>
          </a:pPr>
          <a:r>
            <a:rPr lang="en-US" sz="1800" b="1" kern="1200" dirty="0" smtClean="0"/>
            <a:t>MC40-84</a:t>
          </a:r>
          <a:endParaRPr lang="he-IL" sz="1800" b="1" kern="1200" dirty="0"/>
        </a:p>
      </dsp:txBody>
      <dsp:txXfrm>
        <a:off x="309831" y="2900012"/>
        <a:ext cx="929495" cy="619662"/>
      </dsp:txXfrm>
    </dsp:sp>
    <dsp:sp modelId="{79767EC2-C835-4553-93CB-A4A179405994}">
      <dsp:nvSpPr>
        <dsp:cNvPr id="0" name=""/>
        <dsp:cNvSpPr/>
      </dsp:nvSpPr>
      <dsp:spPr>
        <a:xfrm>
          <a:off x="0" y="3864176"/>
          <a:ext cx="1549157" cy="61966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3335" rIns="0" bIns="13335" numCol="1" spcCol="1270" anchor="ctr" anchorCtr="0">
          <a:noAutofit/>
        </a:bodyPr>
        <a:lstStyle/>
        <a:p>
          <a:pPr lvl="0" algn="ctr" defTabSz="933450" rtl="0">
            <a:lnSpc>
              <a:spcPct val="90000"/>
            </a:lnSpc>
            <a:spcBef>
              <a:spcPct val="0"/>
            </a:spcBef>
            <a:spcAft>
              <a:spcPct val="35000"/>
            </a:spcAft>
          </a:pPr>
          <a:r>
            <a:rPr lang="en-US" sz="2100" b="1" kern="1200" dirty="0" smtClean="0"/>
            <a:t>MC38-8</a:t>
          </a:r>
          <a:endParaRPr lang="he-IL" sz="2100" b="1" kern="1200" dirty="0"/>
        </a:p>
      </dsp:txBody>
      <dsp:txXfrm>
        <a:off x="309831" y="3864176"/>
        <a:ext cx="929495" cy="619662"/>
      </dsp:txXfrm>
    </dsp:sp>
    <dsp:sp modelId="{F760FE16-1983-4806-B2A9-42E6046A0B84}">
      <dsp:nvSpPr>
        <dsp:cNvPr id="0" name=""/>
        <dsp:cNvSpPr/>
      </dsp:nvSpPr>
      <dsp:spPr>
        <a:xfrm>
          <a:off x="0" y="1843071"/>
          <a:ext cx="1549157" cy="61966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3335" rIns="0" bIns="13335" numCol="1" spcCol="1270" anchor="ctr" anchorCtr="0">
          <a:noAutofit/>
        </a:bodyPr>
        <a:lstStyle/>
        <a:p>
          <a:pPr lvl="0" algn="ctr" defTabSz="933450" rtl="0">
            <a:lnSpc>
              <a:spcPct val="90000"/>
            </a:lnSpc>
            <a:spcBef>
              <a:spcPct val="0"/>
            </a:spcBef>
            <a:spcAft>
              <a:spcPct val="35000"/>
            </a:spcAft>
          </a:pPr>
          <a:r>
            <a:rPr lang="en-US" sz="2100" b="1" kern="1200" dirty="0" smtClean="0"/>
            <a:t>MC32</a:t>
          </a:r>
          <a:endParaRPr lang="he-IL" sz="2100" b="1" kern="1200" dirty="0"/>
        </a:p>
      </dsp:txBody>
      <dsp:txXfrm>
        <a:off x="309831" y="1843071"/>
        <a:ext cx="929495" cy="619662"/>
      </dsp:txXfrm>
    </dsp:sp>
    <dsp:sp modelId="{B3F3DC0B-E3B6-4FAF-9C5A-490AEE7BB376}">
      <dsp:nvSpPr>
        <dsp:cNvPr id="0" name=""/>
        <dsp:cNvSpPr/>
      </dsp:nvSpPr>
      <dsp:spPr>
        <a:xfrm>
          <a:off x="0" y="883387"/>
          <a:ext cx="1549157" cy="61966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3335" rIns="0" bIns="13335" numCol="1" spcCol="1270" anchor="ctr" anchorCtr="0">
          <a:noAutofit/>
        </a:bodyPr>
        <a:lstStyle/>
        <a:p>
          <a:pPr lvl="0" algn="ctr" defTabSz="933450" rtl="0">
            <a:lnSpc>
              <a:spcPct val="90000"/>
            </a:lnSpc>
            <a:spcBef>
              <a:spcPct val="0"/>
            </a:spcBef>
            <a:spcAft>
              <a:spcPct val="35000"/>
            </a:spcAft>
          </a:pPr>
          <a:r>
            <a:rPr lang="en-US" sz="2100" b="1" kern="1200" dirty="0" smtClean="0"/>
            <a:t>MC85</a:t>
          </a:r>
          <a:endParaRPr lang="he-IL" sz="2100" b="1" kern="1200" dirty="0"/>
        </a:p>
      </dsp:txBody>
      <dsp:txXfrm>
        <a:off x="309831" y="883387"/>
        <a:ext cx="929495" cy="6196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161B19-34E9-4472-A8F1-2C0F513D84FD}">
      <dsp:nvSpPr>
        <dsp:cNvPr id="0" name=""/>
        <dsp:cNvSpPr/>
      </dsp:nvSpPr>
      <dsp:spPr>
        <a:xfrm>
          <a:off x="0" y="31042"/>
          <a:ext cx="1083790" cy="43351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8255" rIns="0" bIns="8255" numCol="1" spcCol="1270" anchor="ctr" anchorCtr="0">
          <a:noAutofit/>
        </a:bodyPr>
        <a:lstStyle/>
        <a:p>
          <a:pPr lvl="0" algn="ctr" defTabSz="577850" rtl="0">
            <a:lnSpc>
              <a:spcPct val="90000"/>
            </a:lnSpc>
            <a:spcBef>
              <a:spcPct val="0"/>
            </a:spcBef>
            <a:spcAft>
              <a:spcPct val="35000"/>
            </a:spcAft>
          </a:pPr>
          <a:r>
            <a:rPr lang="en-US" sz="1300" kern="1200" dirty="0" smtClean="0"/>
            <a:t>MDB (660)</a:t>
          </a:r>
          <a:endParaRPr lang="he-IL" sz="1300" kern="1200" dirty="0"/>
        </a:p>
      </dsp:txBody>
      <dsp:txXfrm>
        <a:off x="216758" y="31042"/>
        <a:ext cx="650274" cy="433516"/>
      </dsp:txXfrm>
    </dsp:sp>
    <dsp:sp modelId="{0F0A123C-33A8-457C-A13C-293855B0F8B6}">
      <dsp:nvSpPr>
        <dsp:cNvPr id="0" name=""/>
        <dsp:cNvSpPr/>
      </dsp:nvSpPr>
      <dsp:spPr>
        <a:xfrm>
          <a:off x="0" y="673448"/>
          <a:ext cx="1083790" cy="43351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8255" rIns="0" bIns="8255" numCol="1" spcCol="1270" anchor="ctr" anchorCtr="0">
          <a:noAutofit/>
        </a:bodyPr>
        <a:lstStyle/>
        <a:p>
          <a:pPr lvl="0" algn="ctr" defTabSz="577850" rtl="0">
            <a:lnSpc>
              <a:spcPct val="90000"/>
            </a:lnSpc>
            <a:spcBef>
              <a:spcPct val="0"/>
            </a:spcBef>
            <a:spcAft>
              <a:spcPct val="35000"/>
            </a:spcAft>
          </a:pPr>
          <a:r>
            <a:rPr lang="en-US" sz="1300" kern="1200" dirty="0" smtClean="0"/>
            <a:t>MC15</a:t>
          </a:r>
          <a:endParaRPr lang="he-IL" sz="1300" kern="1200" dirty="0"/>
        </a:p>
      </dsp:txBody>
      <dsp:txXfrm>
        <a:off x="216758" y="673448"/>
        <a:ext cx="650274" cy="433516"/>
      </dsp:txXfrm>
    </dsp:sp>
    <dsp:sp modelId="{214B44D2-7037-4262-A106-3B03D93DF99A}">
      <dsp:nvSpPr>
        <dsp:cNvPr id="0" name=""/>
        <dsp:cNvSpPr/>
      </dsp:nvSpPr>
      <dsp:spPr>
        <a:xfrm>
          <a:off x="0" y="1353994"/>
          <a:ext cx="1083790" cy="43351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8255" rIns="0" bIns="8255" numCol="1" spcCol="1270" anchor="ctr" anchorCtr="0">
          <a:noAutofit/>
        </a:bodyPr>
        <a:lstStyle/>
        <a:p>
          <a:pPr lvl="0" algn="ctr" defTabSz="577850" rtl="0">
            <a:lnSpc>
              <a:spcPct val="90000"/>
            </a:lnSpc>
            <a:spcBef>
              <a:spcPct val="0"/>
            </a:spcBef>
            <a:spcAft>
              <a:spcPct val="35000"/>
            </a:spcAft>
          </a:pPr>
          <a:r>
            <a:rPr lang="en-US" sz="1300" kern="1200" dirty="0" smtClean="0"/>
            <a:t>MC17</a:t>
          </a:r>
          <a:endParaRPr lang="he-IL" sz="1300" kern="1200" dirty="0"/>
        </a:p>
      </dsp:txBody>
      <dsp:txXfrm>
        <a:off x="216758" y="1353994"/>
        <a:ext cx="650274" cy="433516"/>
      </dsp:txXfrm>
    </dsp:sp>
    <dsp:sp modelId="{200E68CC-930F-4003-BAF5-1269ACEE6B0D}">
      <dsp:nvSpPr>
        <dsp:cNvPr id="0" name=""/>
        <dsp:cNvSpPr/>
      </dsp:nvSpPr>
      <dsp:spPr>
        <a:xfrm>
          <a:off x="0" y="2066027"/>
          <a:ext cx="1083790" cy="43351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8255" rIns="0" bIns="8255" numCol="1" spcCol="1270" anchor="ctr" anchorCtr="0">
          <a:noAutofit/>
        </a:bodyPr>
        <a:lstStyle/>
        <a:p>
          <a:pPr lvl="0" algn="ctr" defTabSz="577850" rtl="0">
            <a:lnSpc>
              <a:spcPct val="90000"/>
            </a:lnSpc>
            <a:spcBef>
              <a:spcPct val="0"/>
            </a:spcBef>
            <a:spcAft>
              <a:spcPct val="35000"/>
            </a:spcAft>
          </a:pPr>
          <a:r>
            <a:rPr lang="en-US" sz="1300" kern="1200" dirty="0" smtClean="0"/>
            <a:t>MC25</a:t>
          </a:r>
          <a:endParaRPr lang="he-IL" sz="1300" kern="1200" dirty="0"/>
        </a:p>
      </dsp:txBody>
      <dsp:txXfrm>
        <a:off x="216758" y="2066027"/>
        <a:ext cx="650274" cy="433516"/>
      </dsp:txXfrm>
    </dsp:sp>
    <dsp:sp modelId="{79767EC2-C835-4553-93CB-A4A179405994}">
      <dsp:nvSpPr>
        <dsp:cNvPr id="0" name=""/>
        <dsp:cNvSpPr/>
      </dsp:nvSpPr>
      <dsp:spPr>
        <a:xfrm>
          <a:off x="0" y="2746573"/>
          <a:ext cx="1083790" cy="43351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8255" rIns="0" bIns="8255" numCol="1" spcCol="1270" anchor="ctr" anchorCtr="0">
          <a:noAutofit/>
        </a:bodyPr>
        <a:lstStyle/>
        <a:p>
          <a:pPr lvl="0" algn="ctr" defTabSz="577850" rtl="0">
            <a:lnSpc>
              <a:spcPct val="90000"/>
            </a:lnSpc>
            <a:spcBef>
              <a:spcPct val="0"/>
            </a:spcBef>
            <a:spcAft>
              <a:spcPct val="35000"/>
            </a:spcAft>
          </a:pPr>
          <a:r>
            <a:rPr lang="en-US" sz="1300" kern="1200" dirty="0" smtClean="0"/>
            <a:t>MC26</a:t>
          </a:r>
          <a:endParaRPr lang="he-IL" sz="1300" kern="1200" dirty="0"/>
        </a:p>
      </dsp:txBody>
      <dsp:txXfrm>
        <a:off x="216758" y="2746573"/>
        <a:ext cx="650274" cy="433516"/>
      </dsp:txXfrm>
    </dsp:sp>
    <dsp:sp modelId="{F760FE16-1983-4806-B2A9-42E6046A0B84}">
      <dsp:nvSpPr>
        <dsp:cNvPr id="0" name=""/>
        <dsp:cNvSpPr/>
      </dsp:nvSpPr>
      <dsp:spPr>
        <a:xfrm>
          <a:off x="0" y="3442865"/>
          <a:ext cx="1083790" cy="43351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8255" rIns="0" bIns="8255" numCol="1" spcCol="1270" anchor="ctr" anchorCtr="0">
          <a:noAutofit/>
        </a:bodyPr>
        <a:lstStyle/>
        <a:p>
          <a:pPr lvl="0" algn="ctr" defTabSz="577850" rtl="0">
            <a:lnSpc>
              <a:spcPct val="90000"/>
            </a:lnSpc>
            <a:spcBef>
              <a:spcPct val="0"/>
            </a:spcBef>
            <a:spcAft>
              <a:spcPct val="35000"/>
            </a:spcAft>
          </a:pPr>
          <a:r>
            <a:rPr lang="en-US" sz="1300" kern="1200" dirty="0" smtClean="0"/>
            <a:t>MC32</a:t>
          </a:r>
          <a:endParaRPr lang="he-IL" sz="1300" kern="1200" dirty="0"/>
        </a:p>
      </dsp:txBody>
      <dsp:txXfrm>
        <a:off x="216758" y="3442865"/>
        <a:ext cx="650274" cy="433516"/>
      </dsp:txXfrm>
    </dsp:sp>
    <dsp:sp modelId="{B3F3DC0B-E3B6-4FAF-9C5A-490AEE7BB376}">
      <dsp:nvSpPr>
        <dsp:cNvPr id="0" name=""/>
        <dsp:cNvSpPr/>
      </dsp:nvSpPr>
      <dsp:spPr>
        <a:xfrm>
          <a:off x="0" y="4278411"/>
          <a:ext cx="1083790" cy="43351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8255" rIns="0" bIns="8255" numCol="1" spcCol="1270" anchor="ctr" anchorCtr="0">
          <a:noAutofit/>
        </a:bodyPr>
        <a:lstStyle/>
        <a:p>
          <a:pPr lvl="0" algn="ctr" defTabSz="577850" rtl="0">
            <a:lnSpc>
              <a:spcPct val="90000"/>
            </a:lnSpc>
            <a:spcBef>
              <a:spcPct val="0"/>
            </a:spcBef>
            <a:spcAft>
              <a:spcPct val="35000"/>
            </a:spcAft>
          </a:pPr>
          <a:r>
            <a:rPr lang="en-US" sz="1300" kern="1200" dirty="0" smtClean="0"/>
            <a:t>MC85/20</a:t>
          </a:r>
          <a:endParaRPr lang="he-IL" sz="1300" kern="1200" dirty="0"/>
        </a:p>
      </dsp:txBody>
      <dsp:txXfrm>
        <a:off x="216758" y="4278411"/>
        <a:ext cx="650274" cy="433516"/>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מציין מיקום של תאריך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4BB20E-1081-42B4-AD94-7E56CFAAE6A7}" type="datetimeFigureOut">
              <a:rPr lang="en-US" smtClean="0"/>
              <a:pPr/>
              <a:t>4/18/2017</a:t>
            </a:fld>
            <a:endParaRPr lang="en-US"/>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6" name="מציין מיקום של כותרת תחתונה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מציין מיקום של מספר שקופית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9C71DE-C028-472D-BAA7-F87B2E852272}" type="slidenum">
              <a:rPr lang="en-US" smtClean="0"/>
              <a:pPr/>
              <a:t>‹#›</a:t>
            </a:fld>
            <a:endParaRPr lang="en-US"/>
          </a:p>
        </p:txBody>
      </p:sp>
    </p:spTree>
    <p:extLst>
      <p:ext uri="{BB962C8B-B14F-4D97-AF65-F5344CB8AC3E}">
        <p14:creationId xmlns:p14="http://schemas.microsoft.com/office/powerpoint/2010/main" val="4100885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049C71DE-C028-472D-BAA7-F87B2E852272}"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en-US" dirty="0"/>
          </a:p>
        </p:txBody>
      </p:sp>
      <p:sp>
        <p:nvSpPr>
          <p:cNvPr id="4" name="מציין מיקום של מספר שקופית 3"/>
          <p:cNvSpPr>
            <a:spLocks noGrp="1"/>
          </p:cNvSpPr>
          <p:nvPr>
            <p:ph type="sldNum" sz="quarter" idx="10"/>
          </p:nvPr>
        </p:nvSpPr>
        <p:spPr/>
        <p:txBody>
          <a:bodyPr/>
          <a:lstStyle/>
          <a:p>
            <a:fld id="{049C71DE-C028-472D-BAA7-F87B2E852272}"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en-US"/>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en-US"/>
          </a:p>
        </p:txBody>
      </p:sp>
      <p:sp>
        <p:nvSpPr>
          <p:cNvPr id="4" name="מציין מיקום של תאריך 3"/>
          <p:cNvSpPr>
            <a:spLocks noGrp="1"/>
          </p:cNvSpPr>
          <p:nvPr>
            <p:ph type="dt" sz="half" idx="10"/>
          </p:nvPr>
        </p:nvSpPr>
        <p:spPr/>
        <p:txBody>
          <a:bodyPr/>
          <a:lstStyle/>
          <a:p>
            <a:fld id="{03CAB5DD-82A5-4E8E-B0D1-0142ADB2CCC2}" type="datetimeFigureOut">
              <a:rPr lang="en-US" smtClean="0"/>
              <a:pPr/>
              <a:t>4/18/2017</a:t>
            </a:fld>
            <a:endParaRPr lang="en-US"/>
          </a:p>
        </p:txBody>
      </p:sp>
      <p:sp>
        <p:nvSpPr>
          <p:cNvPr id="5" name="מציין מיקום של כותרת תחתונה 4"/>
          <p:cNvSpPr>
            <a:spLocks noGrp="1"/>
          </p:cNvSpPr>
          <p:nvPr>
            <p:ph type="ftr" sz="quarter" idx="11"/>
          </p:nvPr>
        </p:nvSpPr>
        <p:spPr/>
        <p:txBody>
          <a:bodyPr/>
          <a:lstStyle/>
          <a:p>
            <a:endParaRPr lang="en-US"/>
          </a:p>
        </p:txBody>
      </p:sp>
      <p:sp>
        <p:nvSpPr>
          <p:cNvPr id="6" name="מציין מיקום של מספר שקופית 5"/>
          <p:cNvSpPr>
            <a:spLocks noGrp="1"/>
          </p:cNvSpPr>
          <p:nvPr>
            <p:ph type="sldNum" sz="quarter" idx="12"/>
          </p:nvPr>
        </p:nvSpPr>
        <p:spPr/>
        <p:txBody>
          <a:bodyPr/>
          <a:lstStyle/>
          <a:p>
            <a:fld id="{9B36D7AB-ACED-43C7-BD36-A2D55B89ECA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en-US"/>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של תאריך 3"/>
          <p:cNvSpPr>
            <a:spLocks noGrp="1"/>
          </p:cNvSpPr>
          <p:nvPr>
            <p:ph type="dt" sz="half" idx="10"/>
          </p:nvPr>
        </p:nvSpPr>
        <p:spPr/>
        <p:txBody>
          <a:bodyPr/>
          <a:lstStyle/>
          <a:p>
            <a:fld id="{03CAB5DD-82A5-4E8E-B0D1-0142ADB2CCC2}" type="datetimeFigureOut">
              <a:rPr lang="en-US" smtClean="0"/>
              <a:pPr/>
              <a:t>4/18/2017</a:t>
            </a:fld>
            <a:endParaRPr lang="en-US"/>
          </a:p>
        </p:txBody>
      </p:sp>
      <p:sp>
        <p:nvSpPr>
          <p:cNvPr id="5" name="מציין מיקום של כותרת תחתונה 4"/>
          <p:cNvSpPr>
            <a:spLocks noGrp="1"/>
          </p:cNvSpPr>
          <p:nvPr>
            <p:ph type="ftr" sz="quarter" idx="11"/>
          </p:nvPr>
        </p:nvSpPr>
        <p:spPr/>
        <p:txBody>
          <a:bodyPr/>
          <a:lstStyle/>
          <a:p>
            <a:endParaRPr lang="en-US"/>
          </a:p>
        </p:txBody>
      </p:sp>
      <p:sp>
        <p:nvSpPr>
          <p:cNvPr id="6" name="מציין מיקום של מספר שקופית 5"/>
          <p:cNvSpPr>
            <a:spLocks noGrp="1"/>
          </p:cNvSpPr>
          <p:nvPr>
            <p:ph type="sldNum" sz="quarter" idx="12"/>
          </p:nvPr>
        </p:nvSpPr>
        <p:spPr/>
        <p:txBody>
          <a:bodyPr/>
          <a:lstStyle/>
          <a:p>
            <a:fld id="{9B36D7AB-ACED-43C7-BD36-A2D55B89ECA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en-US"/>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של תאריך 3"/>
          <p:cNvSpPr>
            <a:spLocks noGrp="1"/>
          </p:cNvSpPr>
          <p:nvPr>
            <p:ph type="dt" sz="half" idx="10"/>
          </p:nvPr>
        </p:nvSpPr>
        <p:spPr/>
        <p:txBody>
          <a:bodyPr/>
          <a:lstStyle/>
          <a:p>
            <a:fld id="{03CAB5DD-82A5-4E8E-B0D1-0142ADB2CCC2}" type="datetimeFigureOut">
              <a:rPr lang="en-US" smtClean="0"/>
              <a:pPr/>
              <a:t>4/18/2017</a:t>
            </a:fld>
            <a:endParaRPr lang="en-US"/>
          </a:p>
        </p:txBody>
      </p:sp>
      <p:sp>
        <p:nvSpPr>
          <p:cNvPr id="5" name="מציין מיקום של כותרת תחתונה 4"/>
          <p:cNvSpPr>
            <a:spLocks noGrp="1"/>
          </p:cNvSpPr>
          <p:nvPr>
            <p:ph type="ftr" sz="quarter" idx="11"/>
          </p:nvPr>
        </p:nvSpPr>
        <p:spPr/>
        <p:txBody>
          <a:bodyPr/>
          <a:lstStyle/>
          <a:p>
            <a:endParaRPr lang="en-US"/>
          </a:p>
        </p:txBody>
      </p:sp>
      <p:sp>
        <p:nvSpPr>
          <p:cNvPr id="6" name="מציין מיקום של מספר שקופית 5"/>
          <p:cNvSpPr>
            <a:spLocks noGrp="1"/>
          </p:cNvSpPr>
          <p:nvPr>
            <p:ph type="sldNum" sz="quarter" idx="12"/>
          </p:nvPr>
        </p:nvSpPr>
        <p:spPr/>
        <p:txBody>
          <a:bodyPr/>
          <a:lstStyle/>
          <a:p>
            <a:fld id="{9B36D7AB-ACED-43C7-BD36-A2D55B89ECA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en-US"/>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של תאריך 3"/>
          <p:cNvSpPr>
            <a:spLocks noGrp="1"/>
          </p:cNvSpPr>
          <p:nvPr>
            <p:ph type="dt" sz="half" idx="10"/>
          </p:nvPr>
        </p:nvSpPr>
        <p:spPr/>
        <p:txBody>
          <a:bodyPr/>
          <a:lstStyle/>
          <a:p>
            <a:fld id="{03CAB5DD-82A5-4E8E-B0D1-0142ADB2CCC2}" type="datetimeFigureOut">
              <a:rPr lang="en-US" smtClean="0"/>
              <a:pPr/>
              <a:t>4/18/2017</a:t>
            </a:fld>
            <a:endParaRPr lang="en-US"/>
          </a:p>
        </p:txBody>
      </p:sp>
      <p:sp>
        <p:nvSpPr>
          <p:cNvPr id="5" name="מציין מיקום של כותרת תחתונה 4"/>
          <p:cNvSpPr>
            <a:spLocks noGrp="1"/>
          </p:cNvSpPr>
          <p:nvPr>
            <p:ph type="ftr" sz="quarter" idx="11"/>
          </p:nvPr>
        </p:nvSpPr>
        <p:spPr/>
        <p:txBody>
          <a:bodyPr/>
          <a:lstStyle/>
          <a:p>
            <a:endParaRPr lang="en-US"/>
          </a:p>
        </p:txBody>
      </p:sp>
      <p:sp>
        <p:nvSpPr>
          <p:cNvPr id="6" name="מציין מיקום של מספר שקופית 5"/>
          <p:cNvSpPr>
            <a:spLocks noGrp="1"/>
          </p:cNvSpPr>
          <p:nvPr>
            <p:ph type="sldNum" sz="quarter" idx="12"/>
          </p:nvPr>
        </p:nvSpPr>
        <p:spPr/>
        <p:txBody>
          <a:bodyPr/>
          <a:lstStyle/>
          <a:p>
            <a:fld id="{9B36D7AB-ACED-43C7-BD36-A2D55B89ECA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l">
              <a:defRPr sz="4000" b="1" cap="all"/>
            </a:lvl1pPr>
          </a:lstStyle>
          <a:p>
            <a:r>
              <a:rPr lang="he-IL" smtClean="0"/>
              <a:t>לחץ כדי לערוך סגנון כותרת של תבנית בסיס</a:t>
            </a:r>
            <a:endParaRPr lang="en-US"/>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03CAB5DD-82A5-4E8E-B0D1-0142ADB2CCC2}" type="datetimeFigureOut">
              <a:rPr lang="en-US" smtClean="0"/>
              <a:pPr/>
              <a:t>4/18/2017</a:t>
            </a:fld>
            <a:endParaRPr lang="en-US"/>
          </a:p>
        </p:txBody>
      </p:sp>
      <p:sp>
        <p:nvSpPr>
          <p:cNvPr id="5" name="מציין מיקום של כותרת תחתונה 4"/>
          <p:cNvSpPr>
            <a:spLocks noGrp="1"/>
          </p:cNvSpPr>
          <p:nvPr>
            <p:ph type="ftr" sz="quarter" idx="11"/>
          </p:nvPr>
        </p:nvSpPr>
        <p:spPr/>
        <p:txBody>
          <a:bodyPr/>
          <a:lstStyle/>
          <a:p>
            <a:endParaRPr lang="en-US"/>
          </a:p>
        </p:txBody>
      </p:sp>
      <p:sp>
        <p:nvSpPr>
          <p:cNvPr id="6" name="מציין מיקום של מספר שקופית 5"/>
          <p:cNvSpPr>
            <a:spLocks noGrp="1"/>
          </p:cNvSpPr>
          <p:nvPr>
            <p:ph type="sldNum" sz="quarter" idx="12"/>
          </p:nvPr>
        </p:nvSpPr>
        <p:spPr/>
        <p:txBody>
          <a:bodyPr/>
          <a:lstStyle/>
          <a:p>
            <a:fld id="{9B36D7AB-ACED-43C7-BD36-A2D55B89ECA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en-US"/>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5" name="מציין מיקום של תאריך 4"/>
          <p:cNvSpPr>
            <a:spLocks noGrp="1"/>
          </p:cNvSpPr>
          <p:nvPr>
            <p:ph type="dt" sz="half" idx="10"/>
          </p:nvPr>
        </p:nvSpPr>
        <p:spPr/>
        <p:txBody>
          <a:bodyPr/>
          <a:lstStyle/>
          <a:p>
            <a:fld id="{03CAB5DD-82A5-4E8E-B0D1-0142ADB2CCC2}" type="datetimeFigureOut">
              <a:rPr lang="en-US" smtClean="0"/>
              <a:pPr/>
              <a:t>4/18/2017</a:t>
            </a:fld>
            <a:endParaRPr lang="en-US"/>
          </a:p>
        </p:txBody>
      </p:sp>
      <p:sp>
        <p:nvSpPr>
          <p:cNvPr id="6" name="מציין מיקום של כותרת תחתונה 5"/>
          <p:cNvSpPr>
            <a:spLocks noGrp="1"/>
          </p:cNvSpPr>
          <p:nvPr>
            <p:ph type="ftr" sz="quarter" idx="11"/>
          </p:nvPr>
        </p:nvSpPr>
        <p:spPr/>
        <p:txBody>
          <a:bodyPr/>
          <a:lstStyle/>
          <a:p>
            <a:endParaRPr lang="en-US"/>
          </a:p>
        </p:txBody>
      </p:sp>
      <p:sp>
        <p:nvSpPr>
          <p:cNvPr id="7" name="מציין מיקום של מספר שקופית 6"/>
          <p:cNvSpPr>
            <a:spLocks noGrp="1"/>
          </p:cNvSpPr>
          <p:nvPr>
            <p:ph type="sldNum" sz="quarter" idx="12"/>
          </p:nvPr>
        </p:nvSpPr>
        <p:spPr/>
        <p:txBody>
          <a:bodyPr/>
          <a:lstStyle/>
          <a:p>
            <a:fld id="{9B36D7AB-ACED-43C7-BD36-A2D55B89ECA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en-US"/>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7" name="מציין מיקום של תאריך 6"/>
          <p:cNvSpPr>
            <a:spLocks noGrp="1"/>
          </p:cNvSpPr>
          <p:nvPr>
            <p:ph type="dt" sz="half" idx="10"/>
          </p:nvPr>
        </p:nvSpPr>
        <p:spPr/>
        <p:txBody>
          <a:bodyPr/>
          <a:lstStyle/>
          <a:p>
            <a:fld id="{03CAB5DD-82A5-4E8E-B0D1-0142ADB2CCC2}" type="datetimeFigureOut">
              <a:rPr lang="en-US" smtClean="0"/>
              <a:pPr/>
              <a:t>4/18/2017</a:t>
            </a:fld>
            <a:endParaRPr lang="en-US"/>
          </a:p>
        </p:txBody>
      </p:sp>
      <p:sp>
        <p:nvSpPr>
          <p:cNvPr id="8" name="מציין מיקום של כותרת תחתונה 7"/>
          <p:cNvSpPr>
            <a:spLocks noGrp="1"/>
          </p:cNvSpPr>
          <p:nvPr>
            <p:ph type="ftr" sz="quarter" idx="11"/>
          </p:nvPr>
        </p:nvSpPr>
        <p:spPr/>
        <p:txBody>
          <a:bodyPr/>
          <a:lstStyle/>
          <a:p>
            <a:endParaRPr lang="en-US"/>
          </a:p>
        </p:txBody>
      </p:sp>
      <p:sp>
        <p:nvSpPr>
          <p:cNvPr id="9" name="מציין מיקום של מספר שקופית 8"/>
          <p:cNvSpPr>
            <a:spLocks noGrp="1"/>
          </p:cNvSpPr>
          <p:nvPr>
            <p:ph type="sldNum" sz="quarter" idx="12"/>
          </p:nvPr>
        </p:nvSpPr>
        <p:spPr/>
        <p:txBody>
          <a:bodyPr/>
          <a:lstStyle/>
          <a:p>
            <a:fld id="{9B36D7AB-ACED-43C7-BD36-A2D55B89ECA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en-US"/>
          </a:p>
        </p:txBody>
      </p:sp>
      <p:sp>
        <p:nvSpPr>
          <p:cNvPr id="3" name="מציין מיקום של תאריך 2"/>
          <p:cNvSpPr>
            <a:spLocks noGrp="1"/>
          </p:cNvSpPr>
          <p:nvPr>
            <p:ph type="dt" sz="half" idx="10"/>
          </p:nvPr>
        </p:nvSpPr>
        <p:spPr/>
        <p:txBody>
          <a:bodyPr/>
          <a:lstStyle/>
          <a:p>
            <a:fld id="{03CAB5DD-82A5-4E8E-B0D1-0142ADB2CCC2}" type="datetimeFigureOut">
              <a:rPr lang="en-US" smtClean="0"/>
              <a:pPr/>
              <a:t>4/18/2017</a:t>
            </a:fld>
            <a:endParaRPr lang="en-US"/>
          </a:p>
        </p:txBody>
      </p:sp>
      <p:sp>
        <p:nvSpPr>
          <p:cNvPr id="4" name="מציין מיקום של כותרת תחתונה 3"/>
          <p:cNvSpPr>
            <a:spLocks noGrp="1"/>
          </p:cNvSpPr>
          <p:nvPr>
            <p:ph type="ftr" sz="quarter" idx="11"/>
          </p:nvPr>
        </p:nvSpPr>
        <p:spPr/>
        <p:txBody>
          <a:bodyPr/>
          <a:lstStyle/>
          <a:p>
            <a:endParaRPr lang="en-US"/>
          </a:p>
        </p:txBody>
      </p:sp>
      <p:sp>
        <p:nvSpPr>
          <p:cNvPr id="5" name="מציין מיקום של מספר שקופית 4"/>
          <p:cNvSpPr>
            <a:spLocks noGrp="1"/>
          </p:cNvSpPr>
          <p:nvPr>
            <p:ph type="sldNum" sz="quarter" idx="12"/>
          </p:nvPr>
        </p:nvSpPr>
        <p:spPr/>
        <p:txBody>
          <a:bodyPr/>
          <a:lstStyle/>
          <a:p>
            <a:fld id="{9B36D7AB-ACED-43C7-BD36-A2D55B89ECA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03CAB5DD-82A5-4E8E-B0D1-0142ADB2CCC2}" type="datetimeFigureOut">
              <a:rPr lang="en-US" smtClean="0"/>
              <a:pPr/>
              <a:t>4/18/2017</a:t>
            </a:fld>
            <a:endParaRPr lang="en-US"/>
          </a:p>
        </p:txBody>
      </p:sp>
      <p:sp>
        <p:nvSpPr>
          <p:cNvPr id="3" name="מציין מיקום של כותרת תחתונה 2"/>
          <p:cNvSpPr>
            <a:spLocks noGrp="1"/>
          </p:cNvSpPr>
          <p:nvPr>
            <p:ph type="ftr" sz="quarter" idx="11"/>
          </p:nvPr>
        </p:nvSpPr>
        <p:spPr/>
        <p:txBody>
          <a:bodyPr/>
          <a:lstStyle/>
          <a:p>
            <a:endParaRPr lang="en-US"/>
          </a:p>
        </p:txBody>
      </p:sp>
      <p:sp>
        <p:nvSpPr>
          <p:cNvPr id="4" name="מציין מיקום של מספר שקופית 3"/>
          <p:cNvSpPr>
            <a:spLocks noGrp="1"/>
          </p:cNvSpPr>
          <p:nvPr>
            <p:ph type="sldNum" sz="quarter" idx="12"/>
          </p:nvPr>
        </p:nvSpPr>
        <p:spPr/>
        <p:txBody>
          <a:bodyPr/>
          <a:lstStyle/>
          <a:p>
            <a:fld id="{9B36D7AB-ACED-43C7-BD36-A2D55B89ECA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l">
              <a:defRPr sz="2000" b="1"/>
            </a:lvl1pPr>
          </a:lstStyle>
          <a:p>
            <a:r>
              <a:rPr lang="he-IL" smtClean="0"/>
              <a:t>לחץ כדי לערוך סגנון כותרת של תבנית בסיס</a:t>
            </a:r>
            <a:endParaRPr lang="en-US"/>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03CAB5DD-82A5-4E8E-B0D1-0142ADB2CCC2}" type="datetimeFigureOut">
              <a:rPr lang="en-US" smtClean="0"/>
              <a:pPr/>
              <a:t>4/18/2017</a:t>
            </a:fld>
            <a:endParaRPr lang="en-US"/>
          </a:p>
        </p:txBody>
      </p:sp>
      <p:sp>
        <p:nvSpPr>
          <p:cNvPr id="6" name="מציין מיקום של כותרת תחתונה 5"/>
          <p:cNvSpPr>
            <a:spLocks noGrp="1"/>
          </p:cNvSpPr>
          <p:nvPr>
            <p:ph type="ftr" sz="quarter" idx="11"/>
          </p:nvPr>
        </p:nvSpPr>
        <p:spPr/>
        <p:txBody>
          <a:bodyPr/>
          <a:lstStyle/>
          <a:p>
            <a:endParaRPr lang="en-US"/>
          </a:p>
        </p:txBody>
      </p:sp>
      <p:sp>
        <p:nvSpPr>
          <p:cNvPr id="7" name="מציין מיקום של מספר שקופית 6"/>
          <p:cNvSpPr>
            <a:spLocks noGrp="1"/>
          </p:cNvSpPr>
          <p:nvPr>
            <p:ph type="sldNum" sz="quarter" idx="12"/>
          </p:nvPr>
        </p:nvSpPr>
        <p:spPr/>
        <p:txBody>
          <a:bodyPr/>
          <a:lstStyle/>
          <a:p>
            <a:fld id="{9B36D7AB-ACED-43C7-BD36-A2D55B89ECA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l">
              <a:defRPr sz="2000" b="1"/>
            </a:lvl1pPr>
          </a:lstStyle>
          <a:p>
            <a:r>
              <a:rPr lang="he-IL" smtClean="0"/>
              <a:t>לחץ כדי לערוך סגנון כותרת של תבנית בסיס</a:t>
            </a:r>
            <a:endParaRPr lang="en-US"/>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03CAB5DD-82A5-4E8E-B0D1-0142ADB2CCC2}" type="datetimeFigureOut">
              <a:rPr lang="en-US" smtClean="0"/>
              <a:pPr/>
              <a:t>4/18/2017</a:t>
            </a:fld>
            <a:endParaRPr lang="en-US"/>
          </a:p>
        </p:txBody>
      </p:sp>
      <p:sp>
        <p:nvSpPr>
          <p:cNvPr id="6" name="מציין מיקום של כותרת תחתונה 5"/>
          <p:cNvSpPr>
            <a:spLocks noGrp="1"/>
          </p:cNvSpPr>
          <p:nvPr>
            <p:ph type="ftr" sz="quarter" idx="11"/>
          </p:nvPr>
        </p:nvSpPr>
        <p:spPr/>
        <p:txBody>
          <a:bodyPr/>
          <a:lstStyle/>
          <a:p>
            <a:endParaRPr lang="en-US"/>
          </a:p>
        </p:txBody>
      </p:sp>
      <p:sp>
        <p:nvSpPr>
          <p:cNvPr id="7" name="מציין מיקום של מספר שקופית 6"/>
          <p:cNvSpPr>
            <a:spLocks noGrp="1"/>
          </p:cNvSpPr>
          <p:nvPr>
            <p:ph type="sldNum" sz="quarter" idx="12"/>
          </p:nvPr>
        </p:nvSpPr>
        <p:spPr/>
        <p:txBody>
          <a:bodyPr/>
          <a:lstStyle/>
          <a:p>
            <a:fld id="{9B36D7AB-ACED-43C7-BD36-A2D55B89ECA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e-IL" smtClean="0"/>
              <a:t>לחץ כדי לערוך סגנון כותרת של תבנית בסיס</a:t>
            </a:r>
            <a:endParaRPr lang="en-US"/>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של תאריך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CAB5DD-82A5-4E8E-B0D1-0142ADB2CCC2}" type="datetimeFigureOut">
              <a:rPr lang="en-US" smtClean="0"/>
              <a:pPr/>
              <a:t>4/18/2017</a:t>
            </a:fld>
            <a:endParaRPr lang="en-US"/>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מציין מיקום של מספר שקופית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36D7AB-ACED-43C7-BD36-A2D55B89ECA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7.emf"/><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5.emf"/><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תותים 1.jpg"/>
          <p:cNvPicPr>
            <a:picLocks noChangeAspect="1"/>
          </p:cNvPicPr>
          <p:nvPr/>
        </p:nvPicPr>
        <p:blipFill>
          <a:blip r:embed="rId3" cstate="print">
            <a:lum bright="9000" contrast="20000"/>
          </a:blip>
          <a:stretch>
            <a:fillRect/>
          </a:stretch>
        </p:blipFill>
        <p:spPr>
          <a:xfrm>
            <a:off x="0" y="-71496"/>
            <a:ext cx="9144000" cy="6929495"/>
          </a:xfrm>
          <a:prstGeom prst="rect">
            <a:avLst/>
          </a:prstGeom>
        </p:spPr>
      </p:pic>
      <p:sp>
        <p:nvSpPr>
          <p:cNvPr id="2" name="כותרת 1"/>
          <p:cNvSpPr>
            <a:spLocks noGrp="1"/>
          </p:cNvSpPr>
          <p:nvPr>
            <p:ph type="ctrTitle"/>
          </p:nvPr>
        </p:nvSpPr>
        <p:spPr>
          <a:xfrm>
            <a:off x="1016152" y="764704"/>
            <a:ext cx="7516288" cy="3436434"/>
          </a:xfrm>
        </p:spPr>
        <p:txBody>
          <a:bodyPr>
            <a:normAutofit fontScale="90000"/>
          </a:bodyPr>
          <a:lstStyle/>
          <a:p>
            <a:pPr rtl="1"/>
            <a:r>
              <a:rPr lang="he-IL" dirty="0">
                <a:solidFill>
                  <a:srgbClr val="FF0000"/>
                </a:solidFill>
              </a:rPr>
              <a:t>לימוד התכונה לאגירת מתיל </a:t>
            </a:r>
            <a:r>
              <a:rPr lang="he-IL" dirty="0" err="1">
                <a:solidFill>
                  <a:srgbClr val="FF0000"/>
                </a:solidFill>
              </a:rPr>
              <a:t>אנטרנילט</a:t>
            </a:r>
            <a:r>
              <a:rPr lang="he-IL" dirty="0">
                <a:solidFill>
                  <a:srgbClr val="FF0000"/>
                </a:solidFill>
              </a:rPr>
              <a:t> (</a:t>
            </a:r>
            <a:r>
              <a:rPr lang="en-US" dirty="0">
                <a:solidFill>
                  <a:srgbClr val="FF0000"/>
                </a:solidFill>
              </a:rPr>
              <a:t>MA</a:t>
            </a:r>
            <a:r>
              <a:rPr lang="he-IL" dirty="0">
                <a:solidFill>
                  <a:srgbClr val="FF0000"/>
                </a:solidFill>
              </a:rPr>
              <a:t>) בתות-שדה והחדרת התכונה לזנים  חדשים בטיפוח</a:t>
            </a:r>
            <a:r>
              <a:rPr lang="he-IL" dirty="0" smtClean="0">
                <a:solidFill>
                  <a:srgbClr val="FF0000"/>
                </a:solidFill>
              </a:rPr>
              <a:t>.</a:t>
            </a:r>
            <a:br>
              <a:rPr lang="he-IL" dirty="0" smtClean="0">
                <a:solidFill>
                  <a:srgbClr val="FF0000"/>
                </a:solidFill>
              </a:rPr>
            </a:br>
            <a:r>
              <a:rPr lang="he-IL" dirty="0" smtClean="0">
                <a:solidFill>
                  <a:srgbClr val="FF0000"/>
                </a:solidFill>
              </a:rPr>
              <a:t>                   </a:t>
            </a:r>
            <a:r>
              <a:rPr lang="he-IL" sz="2000" dirty="0" smtClean="0">
                <a:solidFill>
                  <a:srgbClr val="FF0000"/>
                </a:solidFill>
                <a:cs typeface="+mn-cs"/>
              </a:rPr>
              <a:t>מוגש ע"י ניסים טל</a:t>
            </a:r>
            <a:r>
              <a:rPr lang="en-US" dirty="0"/>
              <a:t/>
            </a:r>
            <a:br>
              <a:rPr lang="en-US" dirty="0"/>
            </a:br>
            <a:endParaRPr lang="en-US" dirty="0"/>
          </a:p>
        </p:txBody>
      </p:sp>
      <p:sp>
        <p:nvSpPr>
          <p:cNvPr id="3" name="כותרת משנה 2"/>
          <p:cNvSpPr>
            <a:spLocks noGrp="1"/>
          </p:cNvSpPr>
          <p:nvPr>
            <p:ph type="subTitle" idx="1"/>
          </p:nvPr>
        </p:nvSpPr>
        <p:spPr>
          <a:xfrm>
            <a:off x="1500166" y="214290"/>
            <a:ext cx="6400800" cy="642942"/>
          </a:xfrm>
        </p:spPr>
        <p:txBody>
          <a:bodyPr>
            <a:normAutofit/>
          </a:bodyPr>
          <a:lstStyle/>
          <a:p>
            <a:r>
              <a:rPr lang="he-IL" sz="2800" dirty="0" smtClean="0">
                <a:solidFill>
                  <a:srgbClr val="FF0000"/>
                </a:solidFill>
                <a:latin typeface="Times New Roman" pitchFamily="18" charset="0"/>
                <a:cs typeface="Times New Roman" pitchFamily="18" charset="0"/>
              </a:rPr>
              <a:t>מצגת סיכום </a:t>
            </a:r>
            <a:r>
              <a:rPr lang="he-IL" sz="2800" dirty="0" err="1" smtClean="0">
                <a:solidFill>
                  <a:srgbClr val="FF0000"/>
                </a:solidFill>
                <a:latin typeface="Times New Roman" pitchFamily="18" charset="0"/>
                <a:cs typeface="Times New Roman" pitchFamily="18" charset="0"/>
              </a:rPr>
              <a:t>פרוייקט</a:t>
            </a:r>
            <a:r>
              <a:rPr lang="he-IL" sz="2800" dirty="0" smtClean="0">
                <a:solidFill>
                  <a:srgbClr val="FF0000"/>
                </a:solidFill>
                <a:latin typeface="Times New Roman" pitchFamily="18" charset="0"/>
                <a:cs typeface="Times New Roman" pitchFamily="18" charset="0"/>
              </a:rPr>
              <a:t> מחקר בנושא:</a:t>
            </a:r>
            <a:endParaRPr lang="en-US" sz="2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011222"/>
          </a:xfrm>
        </p:spPr>
        <p:txBody>
          <a:bodyPr>
            <a:normAutofit/>
          </a:bodyPr>
          <a:lstStyle/>
          <a:p>
            <a:pPr algn="r" rtl="1"/>
            <a:r>
              <a:rPr lang="he-IL" sz="2400" b="1" u="sng" dirty="0" smtClean="0">
                <a:solidFill>
                  <a:srgbClr val="FF0000"/>
                </a:solidFill>
              </a:rPr>
              <a:t>מטרת המחקר</a:t>
            </a:r>
            <a:r>
              <a:rPr lang="he-IL" sz="2400" dirty="0" smtClean="0">
                <a:solidFill>
                  <a:srgbClr val="FF0000"/>
                </a:solidFill>
              </a:rPr>
              <a:t>: </a:t>
            </a:r>
            <a:r>
              <a:rPr lang="he-IL" sz="2400" dirty="0" smtClean="0"/>
              <a:t>טיפוח זנים חדשים של תות שדה אשר יכילו את </a:t>
            </a:r>
            <a:r>
              <a:rPr lang="en-US" sz="2400" dirty="0" smtClean="0"/>
              <a:t> </a:t>
            </a:r>
            <a:r>
              <a:rPr lang="he-IL" sz="2400" dirty="0" smtClean="0"/>
              <a:t>התכונה</a:t>
            </a:r>
            <a:r>
              <a:rPr lang="en-US" sz="2400" dirty="0" smtClean="0"/>
              <a:t/>
            </a:r>
            <a:br>
              <a:rPr lang="en-US" sz="2400" dirty="0" smtClean="0"/>
            </a:br>
            <a:r>
              <a:rPr lang="he-IL" sz="2400" dirty="0" smtClean="0"/>
              <a:t>                     לאגירת מתיל </a:t>
            </a:r>
            <a:r>
              <a:rPr lang="he-IL" sz="2400" dirty="0" err="1" smtClean="0"/>
              <a:t>אנטרנילט</a:t>
            </a:r>
            <a:r>
              <a:rPr lang="he-IL" sz="2400" dirty="0" smtClean="0"/>
              <a:t> ובמקביל יענו על צרכים מסחריים</a:t>
            </a:r>
            <a:endParaRPr lang="he-IL" sz="2400" dirty="0"/>
          </a:p>
        </p:txBody>
      </p:sp>
      <p:pic>
        <p:nvPicPr>
          <p:cNvPr id="4" name="מציין מיקום תוכן 3" descr="20161205_141919.jpg"/>
          <p:cNvPicPr>
            <a:picLocks noGrp="1" noChangeAspect="1"/>
          </p:cNvPicPr>
          <p:nvPr>
            <p:ph idx="1"/>
          </p:nvPr>
        </p:nvPicPr>
        <p:blipFill>
          <a:blip r:embed="rId2" cstate="print"/>
          <a:stretch>
            <a:fillRect/>
          </a:stretch>
        </p:blipFill>
        <p:spPr>
          <a:xfrm>
            <a:off x="500034" y="1357298"/>
            <a:ext cx="8046156" cy="4143404"/>
          </a:xfrm>
        </p:spPr>
      </p:pic>
      <p:sp>
        <p:nvSpPr>
          <p:cNvPr id="6" name="TextBox 5"/>
          <p:cNvSpPr txBox="1"/>
          <p:nvPr/>
        </p:nvSpPr>
        <p:spPr>
          <a:xfrm>
            <a:off x="428596" y="5711627"/>
            <a:ext cx="8143932" cy="646331"/>
          </a:xfrm>
          <a:prstGeom prst="rect">
            <a:avLst/>
          </a:prstGeom>
          <a:noFill/>
        </p:spPr>
        <p:txBody>
          <a:bodyPr wrap="square" rtlCol="0">
            <a:spAutoFit/>
          </a:bodyPr>
          <a:lstStyle/>
          <a:p>
            <a:pPr algn="r" rtl="1"/>
            <a:r>
              <a:rPr lang="he-IL" dirty="0" smtClean="0">
                <a:solidFill>
                  <a:srgbClr val="FF0000"/>
                </a:solidFill>
                <a:cs typeface="+mj-cs"/>
              </a:rPr>
              <a:t>בתמונה: </a:t>
            </a:r>
            <a:r>
              <a:rPr lang="he-IL" dirty="0" smtClean="0">
                <a:cs typeface="+mj-cs"/>
              </a:rPr>
              <a:t>הזן </a:t>
            </a:r>
            <a:r>
              <a:rPr lang="en-US" dirty="0" smtClean="0">
                <a:cs typeface="+mj-cs"/>
              </a:rPr>
              <a:t>MC38/8</a:t>
            </a:r>
            <a:r>
              <a:rPr lang="he-IL" dirty="0" smtClean="0">
                <a:cs typeface="+mj-cs"/>
              </a:rPr>
              <a:t> הנחשב למוביל מבין זני ה </a:t>
            </a:r>
            <a:r>
              <a:rPr lang="en-US" dirty="0" smtClean="0">
                <a:cs typeface="+mj-cs"/>
              </a:rPr>
              <a:t>MC</a:t>
            </a:r>
            <a:r>
              <a:rPr lang="he-IL" dirty="0" smtClean="0">
                <a:cs typeface="+mj-cs"/>
              </a:rPr>
              <a:t> שבטיפוח, הזן מציג פרי אחיד בצורתו, בעל טעם טוב ורמה מורגשת של ארומת </a:t>
            </a:r>
            <a:r>
              <a:rPr lang="en-US" dirty="0" smtClean="0">
                <a:cs typeface="+mj-cs"/>
              </a:rPr>
              <a:t>MA</a:t>
            </a:r>
            <a:r>
              <a:rPr lang="he-IL" dirty="0" smtClean="0">
                <a:cs typeface="+mj-cs"/>
              </a:rPr>
              <a:t> ברוב תקופת ההנבה, הפרי עדיין קטן מכדי להתאים לשיווק מסחרי.</a:t>
            </a:r>
            <a:endParaRPr lang="en-US" dirty="0">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תוצאת תמונה עבור תותים"/>
          <p:cNvPicPr>
            <a:picLocks noChangeAspect="1" noChangeArrowheads="1"/>
          </p:cNvPicPr>
          <p:nvPr/>
        </p:nvPicPr>
        <p:blipFill>
          <a:blip r:embed="rId2"/>
          <a:srcRect/>
          <a:stretch>
            <a:fillRect/>
          </a:stretch>
        </p:blipFill>
        <p:spPr bwMode="auto">
          <a:xfrm rot="2316472">
            <a:off x="1851939" y="4097183"/>
            <a:ext cx="2325966" cy="2234723"/>
          </a:xfrm>
          <a:prstGeom prst="rect">
            <a:avLst/>
          </a:prstGeom>
          <a:noFill/>
        </p:spPr>
      </p:pic>
      <p:sp>
        <p:nvSpPr>
          <p:cNvPr id="2" name="כותרת 1"/>
          <p:cNvSpPr>
            <a:spLocks noGrp="1"/>
          </p:cNvSpPr>
          <p:nvPr>
            <p:ph type="title"/>
          </p:nvPr>
        </p:nvSpPr>
        <p:spPr>
          <a:xfrm>
            <a:off x="457200" y="12998"/>
            <a:ext cx="8229600" cy="1143000"/>
          </a:xfrm>
        </p:spPr>
        <p:txBody>
          <a:bodyPr>
            <a:normAutofit/>
          </a:bodyPr>
          <a:lstStyle/>
          <a:p>
            <a:r>
              <a:rPr lang="he-IL" sz="3200" b="1" dirty="0" smtClean="0">
                <a:solidFill>
                  <a:srgbClr val="FF0000"/>
                </a:solidFill>
              </a:rPr>
              <a:t>שיטות המחקר</a:t>
            </a:r>
            <a:endParaRPr lang="en-US" sz="3200" b="1" dirty="0">
              <a:solidFill>
                <a:srgbClr val="FF0000"/>
              </a:solidFill>
            </a:endParaRPr>
          </a:p>
        </p:txBody>
      </p:sp>
      <p:sp>
        <p:nvSpPr>
          <p:cNvPr id="3" name="מציין מיקום תוכן 2"/>
          <p:cNvSpPr>
            <a:spLocks noGrp="1"/>
          </p:cNvSpPr>
          <p:nvPr>
            <p:ph idx="1"/>
          </p:nvPr>
        </p:nvSpPr>
        <p:spPr>
          <a:xfrm>
            <a:off x="457200" y="980728"/>
            <a:ext cx="8229600" cy="3471873"/>
          </a:xfrm>
        </p:spPr>
        <p:txBody>
          <a:bodyPr>
            <a:normAutofit/>
          </a:bodyPr>
          <a:lstStyle/>
          <a:p>
            <a:pPr algn="r" rtl="1">
              <a:lnSpc>
                <a:spcPct val="150000"/>
              </a:lnSpc>
              <a:buNone/>
            </a:pPr>
            <a:r>
              <a:rPr lang="he-IL" sz="2400" dirty="0" smtClean="0"/>
              <a:t>    </a:t>
            </a:r>
            <a:r>
              <a:rPr lang="he-IL" sz="2000" dirty="0" smtClean="0">
                <a:latin typeface="Times New Roman" pitchFamily="18" charset="0"/>
                <a:cs typeface="Times New Roman" pitchFamily="18" charset="0"/>
              </a:rPr>
              <a:t>המחקר נעשה כמחקר רב שנתי במסגרת תוכנית טיפוח זני תות שדה שבמכון וולקני.</a:t>
            </a:r>
          </a:p>
          <a:p>
            <a:pPr algn="r" rtl="1">
              <a:lnSpc>
                <a:spcPct val="150000"/>
              </a:lnSpc>
              <a:buNone/>
            </a:pPr>
            <a:r>
              <a:rPr lang="he-IL" sz="2000" dirty="0" smtClean="0">
                <a:latin typeface="Times New Roman" pitchFamily="18" charset="0"/>
                <a:cs typeface="Times New Roman" pitchFamily="18" charset="0"/>
              </a:rPr>
              <a:t>      הכלאות נעשו בין זן מרה-דה-בואה, אשר מכיל את הגן לאגירת </a:t>
            </a:r>
            <a:r>
              <a:rPr lang="en-US" sz="2000" dirty="0" smtClean="0">
                <a:latin typeface="Times New Roman" pitchFamily="18" charset="0"/>
                <a:cs typeface="Times New Roman" pitchFamily="18" charset="0"/>
              </a:rPr>
              <a:t>MA</a:t>
            </a:r>
            <a:r>
              <a:rPr lang="he-IL" sz="2000" dirty="0" smtClean="0">
                <a:latin typeface="Times New Roman" pitchFamily="18" charset="0"/>
                <a:cs typeface="Times New Roman" pitchFamily="18" charset="0"/>
              </a:rPr>
              <a:t>, לבין זנים מסחריים שונים. </a:t>
            </a:r>
            <a:r>
              <a:rPr lang="he-IL" sz="2000" dirty="0" err="1" smtClean="0">
                <a:latin typeface="Times New Roman" pitchFamily="18" charset="0"/>
                <a:cs typeface="Times New Roman" pitchFamily="18" charset="0"/>
              </a:rPr>
              <a:t>הזריעים</a:t>
            </a:r>
            <a:r>
              <a:rPr lang="he-IL" sz="2000" dirty="0" smtClean="0">
                <a:latin typeface="Times New Roman" pitchFamily="18" charset="0"/>
                <a:cs typeface="Times New Roman" pitchFamily="18" charset="0"/>
              </a:rPr>
              <a:t>, שהונבטו מזרעי המכלוא, נשתלו בשטח המניב ונסרקו למכלול תכונותיהם פעם בשבוע. קווים מצטיינים נבחרו להמשך מעקב בשנה הבאה, רובו </a:t>
            </a:r>
            <a:r>
              <a:rPr lang="he-IL" sz="2000" dirty="0">
                <a:latin typeface="Times New Roman" pitchFamily="18" charset="0"/>
                <a:cs typeface="Times New Roman" pitchFamily="18" charset="0"/>
              </a:rPr>
              <a:t>בצורה </a:t>
            </a:r>
            <a:r>
              <a:rPr lang="he-IL" sz="2000" dirty="0" smtClean="0">
                <a:latin typeface="Times New Roman" pitchFamily="18" charset="0"/>
                <a:cs typeface="Times New Roman" pitchFamily="18" charset="0"/>
              </a:rPr>
              <a:t>וגטטיבית בחודשי הקיץ במשתלה, ונשתלו בשטח המניב בעונה העוקבת. </a:t>
            </a: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he-IL" sz="2000" dirty="0" smtClean="0">
                <a:latin typeface="Times New Roman" pitchFamily="18" charset="0"/>
                <a:cs typeface="Times New Roman" pitchFamily="18" charset="0"/>
              </a:rPr>
              <a:t>מעקב </a:t>
            </a:r>
            <a:r>
              <a:rPr lang="he-IL" sz="2000" dirty="0" err="1" smtClean="0">
                <a:latin typeface="Times New Roman" pitchFamily="18" charset="0"/>
                <a:cs typeface="Times New Roman" pitchFamily="18" charset="0"/>
              </a:rPr>
              <a:t>פנוטיפי</a:t>
            </a:r>
            <a:r>
              <a:rPr lang="he-IL" sz="2000" dirty="0" smtClean="0">
                <a:latin typeface="Times New Roman" pitchFamily="18" charset="0"/>
                <a:cs typeface="Times New Roman" pitchFamily="18" charset="0"/>
              </a:rPr>
              <a:t> שבועי בוצע לקווי הטיפוח ובמקביל נשלחו דגימות מכל הזנים לאנליזות </a:t>
            </a:r>
            <a:r>
              <a:rPr lang="en-US" sz="2000" dirty="0" smtClean="0">
                <a:latin typeface="Times New Roman" pitchFamily="18" charset="0"/>
                <a:cs typeface="Times New Roman" pitchFamily="18" charset="0"/>
              </a:rPr>
              <a:t>GC-MS</a:t>
            </a:r>
            <a:r>
              <a:rPr lang="he-IL" sz="2000" dirty="0" smtClean="0">
                <a:latin typeface="Times New Roman" pitchFamily="18" charset="0"/>
                <a:cs typeface="Times New Roman" pitchFamily="18" charset="0"/>
              </a:rPr>
              <a:t> לבדיקת רמת ה </a:t>
            </a:r>
            <a:r>
              <a:rPr lang="en-US" sz="2000" dirty="0" smtClean="0">
                <a:latin typeface="Times New Roman" pitchFamily="18" charset="0"/>
                <a:cs typeface="Times New Roman" pitchFamily="18" charset="0"/>
              </a:rPr>
              <a:t>MA</a:t>
            </a:r>
            <a:r>
              <a:rPr lang="he-IL" sz="2000" dirty="0" smtClean="0">
                <a:latin typeface="Times New Roman" pitchFamily="18" charset="0"/>
                <a:cs typeface="Times New Roman" pitchFamily="18" charset="0"/>
              </a:rPr>
              <a:t> בפירות.   </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8038" y="1536700"/>
            <a:ext cx="2163762" cy="4852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Diagram 3"/>
          <p:cNvGraphicFramePr/>
          <p:nvPr/>
        </p:nvGraphicFramePr>
        <p:xfrm>
          <a:off x="1691829" y="1681119"/>
          <a:ext cx="1549157" cy="49882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Left Brace 4"/>
          <p:cNvSpPr/>
          <p:nvPr/>
        </p:nvSpPr>
        <p:spPr>
          <a:xfrm>
            <a:off x="1331913" y="2420938"/>
            <a:ext cx="287337" cy="3743325"/>
          </a:xfrm>
          <a:prstGeom prst="leftBrace">
            <a:avLst/>
          </a:prstGeom>
          <a:noFill/>
          <a:ln w="38100">
            <a:solidFill>
              <a:srgbClr val="C0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p>
        </p:txBody>
      </p:sp>
      <p:sp>
        <p:nvSpPr>
          <p:cNvPr id="5" name="TextBox 5"/>
          <p:cNvSpPr txBox="1">
            <a:spLocks noChangeArrowheads="1"/>
          </p:cNvSpPr>
          <p:nvPr/>
        </p:nvSpPr>
        <p:spPr bwMode="auto">
          <a:xfrm>
            <a:off x="34925" y="3933825"/>
            <a:ext cx="1584325"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l" rtl="0" eaLnBrk="1" hangingPunct="1">
              <a:spcBef>
                <a:spcPct val="0"/>
              </a:spcBef>
              <a:buFontTx/>
              <a:buNone/>
            </a:pPr>
            <a:r>
              <a:rPr lang="en-US" altLang="he-IL" sz="2000" b="1" dirty="0">
                <a:latin typeface="Arial" pitchFamily="34" charset="0"/>
              </a:rPr>
              <a:t>Breeding lines</a:t>
            </a:r>
            <a:endParaRPr lang="he-IL" altLang="he-IL" sz="2000" b="1" dirty="0">
              <a:latin typeface="Arial" pitchFamily="34" charset="0"/>
            </a:endParaRPr>
          </a:p>
        </p:txBody>
      </p:sp>
      <p:graphicFrame>
        <p:nvGraphicFramePr>
          <p:cNvPr id="6" name="Table 1"/>
          <p:cNvGraphicFramePr>
            <a:graphicFrameLocks noGrp="1"/>
          </p:cNvGraphicFramePr>
          <p:nvPr/>
        </p:nvGraphicFramePr>
        <p:xfrm>
          <a:off x="5652121" y="1196751"/>
          <a:ext cx="3131517" cy="5111975"/>
        </p:xfrm>
        <a:graphic>
          <a:graphicData uri="http://schemas.openxmlformats.org/drawingml/2006/table">
            <a:tbl>
              <a:tblPr rtl="1" firstRow="1" bandRow="1">
                <a:tableStyleId>{5C22544A-7EE6-4342-B048-85BDC9FD1C3A}</a:tableStyleId>
              </a:tblPr>
              <a:tblGrid>
                <a:gridCol w="1043839"/>
                <a:gridCol w="1043839"/>
                <a:gridCol w="1043839"/>
              </a:tblGrid>
              <a:tr h="658655">
                <a:tc>
                  <a:txBody>
                    <a:bodyPr/>
                    <a:lstStyle/>
                    <a:p>
                      <a:pPr algn="ctr" rtl="1"/>
                      <a:r>
                        <a:rPr lang="en-US" sz="1800" b="1" dirty="0" smtClean="0"/>
                        <a:t>Fruit weight</a:t>
                      </a:r>
                      <a:endParaRPr lang="he-IL" sz="1800" b="1" dirty="0"/>
                    </a:p>
                  </a:txBody>
                  <a:tcPr marL="91412" marR="91412" anchor="ctr"/>
                </a:tc>
                <a:tc>
                  <a:txBody>
                    <a:bodyPr/>
                    <a:lstStyle/>
                    <a:p>
                      <a:pPr algn="ctr" rtl="1"/>
                      <a:r>
                        <a:rPr lang="en-US" sz="1800" b="1" dirty="0" smtClean="0"/>
                        <a:t>pH</a:t>
                      </a:r>
                      <a:endParaRPr lang="he-IL" sz="1800" b="1" dirty="0"/>
                    </a:p>
                  </a:txBody>
                  <a:tcPr marL="91412" marR="91412" anchor="ctr"/>
                </a:tc>
                <a:tc>
                  <a:txBody>
                    <a:bodyPr/>
                    <a:lstStyle/>
                    <a:p>
                      <a:pPr algn="ctr" rtl="1"/>
                      <a:r>
                        <a:rPr lang="en-US" sz="1800" b="1" dirty="0" smtClean="0"/>
                        <a:t>Brix%</a:t>
                      </a:r>
                      <a:endParaRPr lang="he-IL" sz="1800" b="1" dirty="0"/>
                    </a:p>
                  </a:txBody>
                  <a:tcPr marL="91412" marR="91412" anchor="ctr"/>
                </a:tc>
              </a:tr>
              <a:tr h="890664">
                <a:tc>
                  <a:txBody>
                    <a:bodyPr/>
                    <a:lstStyle/>
                    <a:p>
                      <a:pPr algn="ctr" rtl="1"/>
                      <a:r>
                        <a:rPr lang="en-US" sz="1800" b="1" dirty="0" smtClean="0"/>
                        <a:t>12.3</a:t>
                      </a:r>
                      <a:endParaRPr lang="he-IL" sz="1800" b="1" dirty="0"/>
                    </a:p>
                  </a:txBody>
                  <a:tcPr marL="91412" marR="91412" anchor="ctr"/>
                </a:tc>
                <a:tc>
                  <a:txBody>
                    <a:bodyPr/>
                    <a:lstStyle/>
                    <a:p>
                      <a:pPr algn="ctr" rtl="1"/>
                      <a:r>
                        <a:rPr lang="en-US" sz="1800" b="1" dirty="0" smtClean="0"/>
                        <a:t>3.25</a:t>
                      </a:r>
                      <a:endParaRPr lang="he-IL" sz="1800" b="1" dirty="0"/>
                    </a:p>
                  </a:txBody>
                  <a:tcPr marL="91412" marR="91412" anchor="ctr"/>
                </a:tc>
                <a:tc>
                  <a:txBody>
                    <a:bodyPr/>
                    <a:lstStyle/>
                    <a:p>
                      <a:pPr algn="ctr" rtl="1"/>
                      <a:r>
                        <a:rPr lang="en-US" sz="1800" b="1" dirty="0" smtClean="0"/>
                        <a:t>8.4</a:t>
                      </a:r>
                      <a:endParaRPr lang="he-IL" sz="1800" b="1" dirty="0"/>
                    </a:p>
                  </a:txBody>
                  <a:tcPr marL="91412" marR="91412" anchor="ctr"/>
                </a:tc>
              </a:tr>
              <a:tr h="890664">
                <a:tc>
                  <a:txBody>
                    <a:bodyPr/>
                    <a:lstStyle/>
                    <a:p>
                      <a:pPr algn="ctr" rtl="1"/>
                      <a:r>
                        <a:rPr lang="en-US" sz="1800" b="1" dirty="0" smtClean="0"/>
                        <a:t>21.8</a:t>
                      </a:r>
                      <a:endParaRPr lang="he-IL" sz="1800" b="1" dirty="0"/>
                    </a:p>
                  </a:txBody>
                  <a:tcPr marL="91412" marR="91412" anchor="ctr"/>
                </a:tc>
                <a:tc>
                  <a:txBody>
                    <a:bodyPr/>
                    <a:lstStyle/>
                    <a:p>
                      <a:pPr algn="ctr" rtl="1"/>
                      <a:r>
                        <a:rPr lang="en-US" sz="1800" b="1" dirty="0" smtClean="0"/>
                        <a:t>3.55</a:t>
                      </a:r>
                      <a:endParaRPr lang="he-IL" sz="1800" b="1" dirty="0"/>
                    </a:p>
                  </a:txBody>
                  <a:tcPr marL="91412" marR="91412" anchor="ctr"/>
                </a:tc>
                <a:tc>
                  <a:txBody>
                    <a:bodyPr/>
                    <a:lstStyle/>
                    <a:p>
                      <a:pPr algn="ctr" rtl="1"/>
                      <a:r>
                        <a:rPr lang="en-US" sz="1800" b="1" dirty="0" smtClean="0"/>
                        <a:t>7.7</a:t>
                      </a:r>
                      <a:endParaRPr lang="he-IL" sz="1800" b="1" dirty="0"/>
                    </a:p>
                  </a:txBody>
                  <a:tcPr marL="91412" marR="91412" anchor="ctr"/>
                </a:tc>
              </a:tr>
              <a:tr h="890664">
                <a:tc>
                  <a:txBody>
                    <a:bodyPr/>
                    <a:lstStyle/>
                    <a:p>
                      <a:pPr algn="ctr" rtl="1"/>
                      <a:r>
                        <a:rPr lang="en-US" sz="1800" b="1" dirty="0" smtClean="0"/>
                        <a:t>26.4</a:t>
                      </a:r>
                      <a:endParaRPr lang="he-IL" sz="1800" b="1" dirty="0"/>
                    </a:p>
                  </a:txBody>
                  <a:tcPr marL="91412" marR="91412" anchor="ctr"/>
                </a:tc>
                <a:tc>
                  <a:txBody>
                    <a:bodyPr/>
                    <a:lstStyle/>
                    <a:p>
                      <a:pPr algn="ctr" rtl="1"/>
                      <a:r>
                        <a:rPr lang="en-US" sz="1800" b="1" dirty="0" smtClean="0"/>
                        <a:t>3.3</a:t>
                      </a:r>
                      <a:endParaRPr lang="he-IL" sz="1800" b="1" dirty="0"/>
                    </a:p>
                  </a:txBody>
                  <a:tcPr marL="91412" marR="91412" anchor="ctr"/>
                </a:tc>
                <a:tc>
                  <a:txBody>
                    <a:bodyPr/>
                    <a:lstStyle/>
                    <a:p>
                      <a:pPr algn="ctr" rtl="1"/>
                      <a:r>
                        <a:rPr lang="en-US" sz="1800" b="1" dirty="0" smtClean="0"/>
                        <a:t>8.5</a:t>
                      </a:r>
                      <a:endParaRPr lang="he-IL" sz="1800" b="1" dirty="0"/>
                    </a:p>
                  </a:txBody>
                  <a:tcPr marL="91412" marR="91412" anchor="ctr"/>
                </a:tc>
              </a:tr>
              <a:tr h="890664">
                <a:tc>
                  <a:txBody>
                    <a:bodyPr/>
                    <a:lstStyle/>
                    <a:p>
                      <a:pPr algn="ctr" rtl="1"/>
                      <a:r>
                        <a:rPr lang="en-US" sz="1800" b="1" dirty="0" smtClean="0"/>
                        <a:t>28</a:t>
                      </a:r>
                      <a:endParaRPr lang="he-IL" sz="1800" b="1" dirty="0"/>
                    </a:p>
                  </a:txBody>
                  <a:tcPr marL="91412" marR="91412" anchor="ctr"/>
                </a:tc>
                <a:tc>
                  <a:txBody>
                    <a:bodyPr/>
                    <a:lstStyle/>
                    <a:p>
                      <a:pPr algn="ctr" rtl="1"/>
                      <a:r>
                        <a:rPr lang="en-US" sz="1800" b="1" dirty="0" smtClean="0"/>
                        <a:t>3.2</a:t>
                      </a:r>
                      <a:endParaRPr lang="he-IL" sz="1800" b="1" dirty="0"/>
                    </a:p>
                  </a:txBody>
                  <a:tcPr marL="91412" marR="91412" anchor="ctr"/>
                </a:tc>
                <a:tc>
                  <a:txBody>
                    <a:bodyPr/>
                    <a:lstStyle/>
                    <a:p>
                      <a:pPr algn="ctr" rtl="1"/>
                      <a:r>
                        <a:rPr lang="en-US" sz="1800" b="1" dirty="0" smtClean="0"/>
                        <a:t>8.6</a:t>
                      </a:r>
                      <a:endParaRPr lang="he-IL" sz="1800" b="1" dirty="0"/>
                    </a:p>
                  </a:txBody>
                  <a:tcPr marL="91412" marR="91412" anchor="ctr"/>
                </a:tc>
              </a:tr>
              <a:tr h="890664">
                <a:tc>
                  <a:txBody>
                    <a:bodyPr/>
                    <a:lstStyle/>
                    <a:p>
                      <a:pPr algn="ctr" rtl="1"/>
                      <a:r>
                        <a:rPr lang="en-US" sz="1800" b="1" dirty="0" smtClean="0"/>
                        <a:t>18.5</a:t>
                      </a:r>
                      <a:endParaRPr lang="he-IL" sz="1800" b="1" dirty="0"/>
                    </a:p>
                  </a:txBody>
                  <a:tcPr marL="91412" marR="91412" anchor="ctr"/>
                </a:tc>
                <a:tc>
                  <a:txBody>
                    <a:bodyPr/>
                    <a:lstStyle/>
                    <a:p>
                      <a:pPr algn="ctr" rtl="1"/>
                      <a:r>
                        <a:rPr lang="en-US" sz="1800" b="1" dirty="0" smtClean="0"/>
                        <a:t>3.4</a:t>
                      </a:r>
                      <a:endParaRPr lang="he-IL" sz="1800" b="1" dirty="0"/>
                    </a:p>
                  </a:txBody>
                  <a:tcPr marL="91412" marR="91412" anchor="ctr"/>
                </a:tc>
                <a:tc>
                  <a:txBody>
                    <a:bodyPr/>
                    <a:lstStyle/>
                    <a:p>
                      <a:pPr algn="ctr" rtl="1"/>
                      <a:r>
                        <a:rPr lang="en-US" sz="1800" b="1" dirty="0" smtClean="0"/>
                        <a:t>9.5</a:t>
                      </a:r>
                      <a:endParaRPr lang="he-IL" sz="1800" b="1" dirty="0"/>
                    </a:p>
                  </a:txBody>
                  <a:tcPr marL="91412" marR="91412" anchor="ctr"/>
                </a:tc>
              </a:tr>
            </a:tbl>
          </a:graphicData>
        </a:graphic>
      </p:graphicFrame>
      <p:sp>
        <p:nvSpPr>
          <p:cNvPr id="7" name="TextBox 6"/>
          <p:cNvSpPr txBox="1"/>
          <p:nvPr/>
        </p:nvSpPr>
        <p:spPr>
          <a:xfrm>
            <a:off x="179512" y="188640"/>
            <a:ext cx="8568952" cy="830997"/>
          </a:xfrm>
          <a:prstGeom prst="rect">
            <a:avLst/>
          </a:prstGeom>
          <a:noFill/>
        </p:spPr>
        <p:txBody>
          <a:bodyPr wrap="square" rtlCol="1">
            <a:spAutoFit/>
          </a:bodyPr>
          <a:lstStyle/>
          <a:p>
            <a:pPr algn="r" rtl="1"/>
            <a:r>
              <a:rPr lang="he-IL" sz="2800" b="1" dirty="0" smtClean="0">
                <a:solidFill>
                  <a:srgbClr val="FF0000"/>
                </a:solidFill>
                <a:cs typeface="+mj-cs"/>
              </a:rPr>
              <a:t>הפירות נמדדים במדדים שונים:</a:t>
            </a:r>
            <a:r>
              <a:rPr lang="en-US" sz="2000" dirty="0" smtClean="0">
                <a:cs typeface="+mj-cs"/>
              </a:rPr>
              <a:t/>
            </a:r>
            <a:br>
              <a:rPr lang="en-US" sz="2000" dirty="0" smtClean="0">
                <a:cs typeface="+mj-cs"/>
              </a:rPr>
            </a:br>
            <a:r>
              <a:rPr lang="he-IL" sz="2000" dirty="0" smtClean="0">
                <a:cs typeface="+mj-cs"/>
              </a:rPr>
              <a:t>                         צורת הפרי, גודל הפרי, חומציות, תכולת סוכרים בנוזל הפרי (</a:t>
            </a:r>
            <a:r>
              <a:rPr lang="en-US" sz="2000" dirty="0" err="1" smtClean="0">
                <a:cs typeface="+mj-cs"/>
              </a:rPr>
              <a:t>brix</a:t>
            </a:r>
            <a:r>
              <a:rPr lang="he-IL" sz="2000" dirty="0" smtClean="0">
                <a:cs typeface="+mj-cs"/>
              </a:rPr>
              <a:t>)</a:t>
            </a:r>
            <a:endParaRPr lang="he-IL" sz="2000" dirty="0">
              <a:cs typeface="+mj-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582594"/>
          </a:xfrm>
        </p:spPr>
        <p:txBody>
          <a:bodyPr>
            <a:normAutofit/>
          </a:bodyPr>
          <a:lstStyle/>
          <a:p>
            <a:pPr rtl="1"/>
            <a:r>
              <a:rPr lang="he-IL" sz="3200" b="1" dirty="0" smtClean="0">
                <a:solidFill>
                  <a:srgbClr val="FF0000"/>
                </a:solidFill>
              </a:rPr>
              <a:t>ביצוע מעקב </a:t>
            </a:r>
            <a:r>
              <a:rPr lang="he-IL" sz="3200" b="1" dirty="0" err="1" smtClean="0">
                <a:solidFill>
                  <a:srgbClr val="FF0000"/>
                </a:solidFill>
              </a:rPr>
              <a:t>פנוטיפי</a:t>
            </a:r>
            <a:r>
              <a:rPr lang="he-IL" sz="3200" b="1" dirty="0" smtClean="0">
                <a:solidFill>
                  <a:srgbClr val="FF0000"/>
                </a:solidFill>
              </a:rPr>
              <a:t> בשטח</a:t>
            </a:r>
            <a:endParaRPr lang="en-US" sz="3200" b="1" dirty="0">
              <a:solidFill>
                <a:srgbClr val="FF0000"/>
              </a:solidFill>
            </a:endParaRPr>
          </a:p>
        </p:txBody>
      </p:sp>
      <p:sp>
        <p:nvSpPr>
          <p:cNvPr id="9" name="TextBox 8"/>
          <p:cNvSpPr txBox="1"/>
          <p:nvPr/>
        </p:nvSpPr>
        <p:spPr>
          <a:xfrm>
            <a:off x="785786" y="857232"/>
            <a:ext cx="7858180" cy="1938992"/>
          </a:xfrm>
          <a:prstGeom prst="rect">
            <a:avLst/>
          </a:prstGeom>
          <a:noFill/>
        </p:spPr>
        <p:txBody>
          <a:bodyPr wrap="square" rtlCol="0">
            <a:spAutoFit/>
          </a:bodyPr>
          <a:lstStyle/>
          <a:p>
            <a:pPr algn="r" rtl="1"/>
            <a:r>
              <a:rPr lang="he-IL" sz="2000" dirty="0" smtClean="0">
                <a:cs typeface="+mj-cs"/>
              </a:rPr>
              <a:t>מעקב </a:t>
            </a:r>
            <a:r>
              <a:rPr lang="he-IL" sz="2000" dirty="0" err="1" smtClean="0">
                <a:cs typeface="+mj-cs"/>
              </a:rPr>
              <a:t>פנוטיפי</a:t>
            </a:r>
            <a:r>
              <a:rPr lang="he-IL" sz="2000" dirty="0" smtClean="0">
                <a:cs typeface="+mj-cs"/>
              </a:rPr>
              <a:t> בשטח מתבצע במשך תקופת ההנבה של תות שדה </a:t>
            </a:r>
            <a:r>
              <a:rPr lang="he-IL" sz="2000" dirty="0" err="1" smtClean="0">
                <a:cs typeface="+mj-cs"/>
              </a:rPr>
              <a:t>– ב</a:t>
            </a:r>
            <a:r>
              <a:rPr lang="he-IL" sz="2000" dirty="0" smtClean="0">
                <a:cs typeface="+mj-cs"/>
              </a:rPr>
              <a:t>חודשים דצמבר עד אפריל בתדירות של אחת לשבוע.</a:t>
            </a:r>
          </a:p>
          <a:p>
            <a:pPr algn="r" rtl="1"/>
            <a:endParaRPr lang="he-IL" sz="2000" b="1" u="sng" dirty="0" smtClean="0">
              <a:cs typeface="+mj-cs"/>
            </a:endParaRPr>
          </a:p>
          <a:p>
            <a:pPr algn="r" rtl="1"/>
            <a:r>
              <a:rPr lang="he-IL" sz="2000" b="1" u="sng" dirty="0" smtClean="0">
                <a:cs typeface="+mj-cs"/>
              </a:rPr>
              <a:t>המדדים הנבדקים במסגרת המעקב </a:t>
            </a:r>
            <a:r>
              <a:rPr lang="he-IL" sz="2000" b="1" dirty="0" smtClean="0">
                <a:cs typeface="+mj-cs"/>
              </a:rPr>
              <a:t>:  </a:t>
            </a:r>
            <a:r>
              <a:rPr lang="he-IL" sz="2000" dirty="0" smtClean="0">
                <a:cs typeface="+mj-cs"/>
              </a:rPr>
              <a:t>איכות הפרי הכוללת,  גודל, צורה אחידה, מוצקות</a:t>
            </a:r>
            <a:r>
              <a:rPr lang="he-IL" sz="2000" dirty="0">
                <a:cs typeface="+mj-cs"/>
              </a:rPr>
              <a:t>, </a:t>
            </a:r>
            <a:r>
              <a:rPr lang="he-IL" sz="2000" dirty="0" smtClean="0">
                <a:cs typeface="+mj-cs"/>
              </a:rPr>
              <a:t>טעם וריח של </a:t>
            </a:r>
            <a:r>
              <a:rPr lang="en-US" sz="2000" dirty="0" smtClean="0">
                <a:cs typeface="+mj-cs"/>
              </a:rPr>
              <a:t>MA</a:t>
            </a:r>
            <a:r>
              <a:rPr lang="he-IL" sz="2000" dirty="0" smtClean="0">
                <a:cs typeface="+mj-cs"/>
              </a:rPr>
              <a:t>.  יבול חודשי וכללי מחושב מקטיפים שבועיים. מופע הצמח הכולל, צורת צימוח (צפוף או פתוח</a:t>
            </a:r>
            <a:r>
              <a:rPr lang="he-IL" sz="2000" dirty="0">
                <a:cs typeface="+mj-cs"/>
              </a:rPr>
              <a:t>), </a:t>
            </a:r>
            <a:r>
              <a:rPr lang="he-IL" sz="2000" dirty="0" smtClean="0">
                <a:cs typeface="+mj-cs"/>
              </a:rPr>
              <a:t>מיקום הפרי (חשוף </a:t>
            </a:r>
            <a:r>
              <a:rPr lang="he-IL" sz="2000" dirty="0">
                <a:cs typeface="+mj-cs"/>
              </a:rPr>
              <a:t>או </a:t>
            </a:r>
            <a:r>
              <a:rPr lang="he-IL" sz="2000" dirty="0" smtClean="0">
                <a:cs typeface="+mj-cs"/>
              </a:rPr>
              <a:t>מוסתר) ורגישות לקימחון </a:t>
            </a:r>
            <a:r>
              <a:rPr lang="he-IL" sz="2000" dirty="0" err="1" smtClean="0">
                <a:cs typeface="+mj-cs"/>
              </a:rPr>
              <a:t>ואקריות</a:t>
            </a:r>
            <a:r>
              <a:rPr lang="he-IL" sz="2000" dirty="0" smtClean="0">
                <a:cs typeface="+mj-cs"/>
              </a:rPr>
              <a:t>.</a:t>
            </a:r>
            <a:endParaRPr lang="en-US" sz="2000" dirty="0"/>
          </a:p>
        </p:txBody>
      </p:sp>
      <p:pic>
        <p:nvPicPr>
          <p:cNvPr id="13" name="Picture 2" descr="C:\Users\man\Desktop\ניסים לימודים\פרוייקט מחקר\תמונות מניר\IMG_20161207_105809.jpg"/>
          <p:cNvPicPr>
            <a:picLocks noGrp="1" noChangeAspect="1" noChangeArrowheads="1"/>
          </p:cNvPicPr>
          <p:nvPr>
            <p:ph sz="quarter" idx="4"/>
          </p:nvPr>
        </p:nvPicPr>
        <p:blipFill>
          <a:blip r:embed="rId2" cstate="print"/>
          <a:srcRect/>
          <a:stretch>
            <a:fillRect/>
          </a:stretch>
        </p:blipFill>
        <p:spPr bwMode="auto">
          <a:xfrm>
            <a:off x="4645025" y="3324840"/>
            <a:ext cx="3725881" cy="2794411"/>
          </a:xfrm>
          <a:prstGeom prst="rect">
            <a:avLst/>
          </a:prstGeom>
          <a:noFill/>
          <a:ln>
            <a:solidFill>
              <a:schemeClr val="tx1"/>
            </a:solidFill>
          </a:ln>
        </p:spPr>
      </p:pic>
      <p:pic>
        <p:nvPicPr>
          <p:cNvPr id="14" name="Picture 3" descr="C:\Users\man\Desktop\ניסים לימודים\פרוייקט מחקר\תמונות מניר\IMG_20161207_105723.jpg"/>
          <p:cNvPicPr>
            <a:picLocks noGrp="1" noChangeAspect="1" noChangeArrowheads="1"/>
          </p:cNvPicPr>
          <p:nvPr>
            <p:ph sz="half" idx="2"/>
          </p:nvPr>
        </p:nvPicPr>
        <p:blipFill>
          <a:blip r:embed="rId3" cstate="print"/>
          <a:srcRect/>
          <a:stretch>
            <a:fillRect/>
          </a:stretch>
        </p:blipFill>
        <p:spPr bwMode="auto">
          <a:xfrm>
            <a:off x="457200" y="3325436"/>
            <a:ext cx="3757610" cy="2818208"/>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2"/>
          <p:cNvSpPr txBox="1">
            <a:spLocks/>
          </p:cNvSpPr>
          <p:nvPr/>
        </p:nvSpPr>
        <p:spPr>
          <a:xfrm>
            <a:off x="357158" y="4714884"/>
            <a:ext cx="4040188" cy="1571636"/>
          </a:xfrm>
          <a:prstGeom prst="rect">
            <a:avLst/>
          </a:prstGeom>
        </p:spPr>
        <p:txBody>
          <a:bodyPr>
            <a:normAutofit/>
          </a:bodyPr>
          <a:lstStyle/>
          <a:p>
            <a:pPr marL="342900" marR="0" lvl="0" indent="-342900" algn="r" defTabSz="914400" rtl="1" eaLnBrk="1" fontAlgn="auto" latinLnBrk="0" hangingPunct="1">
              <a:lnSpc>
                <a:spcPct val="100000"/>
              </a:lnSpc>
              <a:spcBef>
                <a:spcPct val="20000"/>
              </a:spcBef>
              <a:spcAft>
                <a:spcPts val="0"/>
              </a:spcAft>
              <a:buClrTx/>
              <a:buSzTx/>
              <a:tabLst/>
              <a:defRPr/>
            </a:pPr>
            <a:r>
              <a:rPr kumimoji="0" lang="he-IL" sz="1600" b="0" i="0" u="none" strike="noStrike" kern="1200" cap="none" spc="0" normalizeH="0" baseline="0" noProof="0" dirty="0" smtClean="0">
                <a:ln>
                  <a:noFill/>
                </a:ln>
                <a:solidFill>
                  <a:srgbClr val="FF0000"/>
                </a:solidFill>
                <a:effectLst/>
                <a:uLnTx/>
                <a:uFillTx/>
                <a:latin typeface="+mn-lt"/>
                <a:ea typeface="+mn-ea"/>
                <a:cs typeface="+mj-cs"/>
              </a:rPr>
              <a:t>בצילום: </a:t>
            </a:r>
            <a:r>
              <a:rPr kumimoji="0" lang="he-IL" sz="1600" b="0" i="0" u="none" strike="noStrike" kern="1200" cap="none" spc="0" normalizeH="0" baseline="0" noProof="0" dirty="0" smtClean="0">
                <a:ln>
                  <a:noFill/>
                </a:ln>
                <a:solidFill>
                  <a:schemeClr val="tx1"/>
                </a:solidFill>
                <a:effectLst/>
                <a:uLnTx/>
                <a:uFillTx/>
                <a:latin typeface="+mn-lt"/>
                <a:ea typeface="+mn-ea"/>
                <a:cs typeface="+mj-cs"/>
              </a:rPr>
              <a:t>הזן המסחרי "רוקי" – צמח זקוף, צימוח חזק, פתוח (ולפיכך סביל יותר למחלות),  פרי גדול, רגולרי, בכיר וטעים.  </a:t>
            </a:r>
            <a:r>
              <a:rPr kumimoji="0" lang="en-US" sz="1600" b="0" i="0" u="none" strike="noStrike" kern="1200" cap="none" spc="0" normalizeH="0" baseline="0" noProof="0" dirty="0" smtClean="0">
                <a:ln>
                  <a:noFill/>
                </a:ln>
                <a:solidFill>
                  <a:schemeClr val="tx1"/>
                </a:solidFill>
                <a:effectLst/>
                <a:uLnTx/>
                <a:uFillTx/>
                <a:latin typeface="+mn-lt"/>
                <a:ea typeface="+mn-ea"/>
                <a:cs typeface="+mj-cs"/>
              </a:rPr>
              <a:t/>
            </a:r>
            <a:br>
              <a:rPr kumimoji="0" lang="en-US" sz="1600" b="0" i="0" u="none" strike="noStrike" kern="1200" cap="none" spc="0" normalizeH="0" baseline="0" noProof="0" dirty="0" smtClean="0">
                <a:ln>
                  <a:noFill/>
                </a:ln>
                <a:solidFill>
                  <a:schemeClr val="tx1"/>
                </a:solidFill>
                <a:effectLst/>
                <a:uLnTx/>
                <a:uFillTx/>
                <a:latin typeface="+mn-lt"/>
                <a:ea typeface="+mn-ea"/>
                <a:cs typeface="+mj-cs"/>
              </a:rPr>
            </a:br>
            <a:r>
              <a:rPr kumimoji="0" lang="he-IL" sz="1600" b="0" i="0" u="none" strike="noStrike" kern="1200" cap="none" spc="0" normalizeH="0" baseline="0" noProof="0" dirty="0" smtClean="0">
                <a:ln>
                  <a:noFill/>
                </a:ln>
                <a:solidFill>
                  <a:schemeClr val="tx1"/>
                </a:solidFill>
                <a:effectLst/>
                <a:uLnTx/>
                <a:uFillTx/>
                <a:latin typeface="+mn-lt"/>
                <a:ea typeface="+mn-ea"/>
                <a:cs typeface="+mj-cs"/>
              </a:rPr>
              <a:t>חסרונות:  רגיש </a:t>
            </a:r>
            <a:r>
              <a:rPr kumimoji="0" lang="he-IL" sz="1600" b="0" i="0" u="none" strike="noStrike" kern="1200" cap="none" spc="0" normalizeH="0" baseline="0" noProof="0" dirty="0" err="1" smtClean="0">
                <a:ln>
                  <a:noFill/>
                </a:ln>
                <a:solidFill>
                  <a:schemeClr val="tx1"/>
                </a:solidFill>
                <a:effectLst/>
                <a:uLnTx/>
                <a:uFillTx/>
                <a:latin typeface="+mn-lt"/>
                <a:ea typeface="+mn-ea"/>
                <a:cs typeface="+mj-cs"/>
              </a:rPr>
              <a:t>לאקריות</a:t>
            </a:r>
            <a:r>
              <a:rPr kumimoji="0" lang="he-IL" sz="1600" b="0" i="0" u="none" strike="noStrike" kern="1200" cap="none" spc="0" normalizeH="0" baseline="0" noProof="0" dirty="0" smtClean="0">
                <a:ln>
                  <a:noFill/>
                </a:ln>
                <a:solidFill>
                  <a:schemeClr val="tx1"/>
                </a:solidFill>
                <a:effectLst/>
                <a:uLnTx/>
                <a:uFillTx/>
                <a:latin typeface="+mn-lt"/>
                <a:ea typeface="+mn-ea"/>
                <a:cs typeface="+mj-cs"/>
              </a:rPr>
              <a:t>, גלי, פוריות ממוצעת </a:t>
            </a:r>
            <a:r>
              <a:rPr kumimoji="0" lang="en-US" sz="1600" b="0" i="0" u="none" strike="noStrike" kern="1200" cap="none" spc="0" normalizeH="0" baseline="0" noProof="0" dirty="0" smtClean="0">
                <a:ln>
                  <a:noFill/>
                </a:ln>
                <a:solidFill>
                  <a:schemeClr val="tx1"/>
                </a:solidFill>
                <a:effectLst/>
                <a:uLnTx/>
                <a:uFillTx/>
                <a:latin typeface="+mn-lt"/>
                <a:ea typeface="+mn-ea"/>
                <a:cs typeface="+mj-cs"/>
              </a:rPr>
              <a:t/>
            </a:r>
            <a:br>
              <a:rPr kumimoji="0" lang="en-US" sz="1600" b="0" i="0" u="none" strike="noStrike" kern="1200" cap="none" spc="0" normalizeH="0" baseline="0" noProof="0" dirty="0" smtClean="0">
                <a:ln>
                  <a:noFill/>
                </a:ln>
                <a:solidFill>
                  <a:schemeClr val="tx1"/>
                </a:solidFill>
                <a:effectLst/>
                <a:uLnTx/>
                <a:uFillTx/>
                <a:latin typeface="+mn-lt"/>
                <a:ea typeface="+mn-ea"/>
                <a:cs typeface="+mj-cs"/>
              </a:rPr>
            </a:br>
            <a:r>
              <a:rPr kumimoji="0" lang="he-IL" sz="1600" b="0" i="0" u="none" strike="noStrike" kern="1200" cap="none" spc="0" normalizeH="0" baseline="0" noProof="0" dirty="0" smtClean="0">
                <a:ln>
                  <a:noFill/>
                </a:ln>
                <a:solidFill>
                  <a:schemeClr val="tx1"/>
                </a:solidFill>
                <a:effectLst/>
                <a:uLnTx/>
                <a:uFillTx/>
                <a:latin typeface="+mn-lt"/>
                <a:ea typeface="+mn-ea"/>
                <a:cs typeface="+mj-cs"/>
              </a:rPr>
              <a:t>7-8 פירות בגל)</a:t>
            </a:r>
            <a:endParaRPr kumimoji="0" lang="en-US" sz="1600" b="0" i="0" u="none" strike="noStrike" kern="1200" cap="none" spc="0" normalizeH="0" baseline="0" noProof="0" dirty="0">
              <a:ln>
                <a:noFill/>
              </a:ln>
              <a:solidFill>
                <a:schemeClr val="tx1"/>
              </a:solidFill>
              <a:effectLst/>
              <a:uLnTx/>
              <a:uFillTx/>
              <a:latin typeface="+mn-lt"/>
              <a:ea typeface="+mn-ea"/>
              <a:cs typeface="+mj-cs"/>
            </a:endParaRPr>
          </a:p>
        </p:txBody>
      </p:sp>
      <p:sp>
        <p:nvSpPr>
          <p:cNvPr id="3" name="מציין מיקום טקסט 4"/>
          <p:cNvSpPr txBox="1">
            <a:spLocks/>
          </p:cNvSpPr>
          <p:nvPr/>
        </p:nvSpPr>
        <p:spPr>
          <a:xfrm>
            <a:off x="4643438" y="4643446"/>
            <a:ext cx="4041775" cy="1161818"/>
          </a:xfrm>
          <a:prstGeom prst="rect">
            <a:avLst/>
          </a:prstGeom>
        </p:spPr>
        <p:txBody>
          <a:bodyPr>
            <a:normAutofit/>
          </a:bodyPr>
          <a:lstStyle/>
          <a:p>
            <a:pPr marL="342900" lvl="0" indent="-342900" algn="r" rtl="1">
              <a:spcBef>
                <a:spcPct val="20000"/>
              </a:spcBef>
              <a:defRPr/>
            </a:pPr>
            <a:r>
              <a:rPr kumimoji="0" lang="he-IL" sz="16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בצילום: </a:t>
            </a:r>
            <a:r>
              <a:rPr kumimoji="0" lang="he-IL" sz="1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הקו </a:t>
            </a:r>
            <a:r>
              <a:rPr kumimoji="0" lang="en-US" sz="1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MC43-72</a:t>
            </a:r>
            <a:r>
              <a:rPr kumimoji="0" lang="he-IL" sz="1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הציג באנליזות </a:t>
            </a:r>
            <a:r>
              <a:rPr kumimoji="0" lang="en-US" sz="1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GC</a:t>
            </a:r>
            <a:r>
              <a:rPr kumimoji="0" lang="he-IL" sz="1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ובטעימות בשדה רמה גבוהה של </a:t>
            </a:r>
            <a:r>
              <a:rPr kumimoji="0" lang="en-US" sz="1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Ma</a:t>
            </a:r>
            <a:r>
              <a:rPr lang="he-IL" sz="1600" dirty="0" smtClean="0">
                <a:latin typeface="Times New Roman" pitchFamily="18" charset="0"/>
                <a:cs typeface="Times New Roman" pitchFamily="18" charset="0"/>
              </a:rPr>
              <a:t>בפרי. </a:t>
            </a:r>
            <a:r>
              <a:rPr lang="he-IL" sz="1600" dirty="0">
                <a:latin typeface="Times New Roman" pitchFamily="18" charset="0"/>
                <a:cs typeface="Times New Roman" pitchFamily="18" charset="0"/>
              </a:rPr>
              <a:t>הצמח קטן </a:t>
            </a:r>
            <a:r>
              <a:rPr lang="he-IL" sz="1600" dirty="0" smtClean="0">
                <a:latin typeface="Times New Roman" pitchFamily="18" charset="0"/>
                <a:cs typeface="Times New Roman" pitchFamily="18" charset="0"/>
              </a:rPr>
              <a:t>מאד בעל </a:t>
            </a:r>
            <a:r>
              <a:rPr kumimoji="0" lang="he-IL" sz="1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עלים רכים</a:t>
            </a:r>
            <a:r>
              <a:rPr lang="he-IL" sz="1600" noProof="0" dirty="0">
                <a:latin typeface="Times New Roman" pitchFamily="18" charset="0"/>
                <a:cs typeface="Times New Roman" pitchFamily="18" charset="0"/>
              </a:rPr>
              <a:t> </a:t>
            </a:r>
            <a:r>
              <a:rPr lang="he-IL" sz="1600" noProof="0" dirty="0" smtClean="0">
                <a:latin typeface="Times New Roman" pitchFamily="18" charset="0"/>
                <a:cs typeface="Times New Roman" pitchFamily="18" charset="0"/>
              </a:rPr>
              <a:t>ו</a:t>
            </a:r>
            <a:r>
              <a:rPr lang="he-IL" sz="1600" dirty="0" smtClean="0">
                <a:latin typeface="Times New Roman" pitchFamily="18" charset="0"/>
                <a:cs typeface="Times New Roman" pitchFamily="18" charset="0"/>
              </a:rPr>
              <a:t>הצימוח צפוף. </a:t>
            </a:r>
            <a:r>
              <a:rPr kumimoji="0" lang="he-IL" sz="1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פירותיו קטנים, בעלי צורה מעוותות.</a:t>
            </a:r>
            <a:endParaRPr kumimoji="0" lang="en-US" sz="16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pic>
        <p:nvPicPr>
          <p:cNvPr id="4" name="Picture 2" descr="C:\Users\man\Desktop\ניסים לימודים\פרוייקט מחקר\תמונות תות\20161207_135539.jpg"/>
          <p:cNvPicPr>
            <a:picLocks noChangeAspect="1" noChangeArrowheads="1"/>
          </p:cNvPicPr>
          <p:nvPr/>
        </p:nvPicPr>
        <p:blipFill>
          <a:blip r:embed="rId2" cstate="print"/>
          <a:srcRect/>
          <a:stretch>
            <a:fillRect/>
          </a:stretch>
        </p:blipFill>
        <p:spPr bwMode="auto">
          <a:xfrm>
            <a:off x="285720" y="1571612"/>
            <a:ext cx="4040188" cy="2714644"/>
          </a:xfrm>
          <a:prstGeom prst="rect">
            <a:avLst/>
          </a:prstGeom>
          <a:noFill/>
          <a:ln>
            <a:solidFill>
              <a:schemeClr val="tx1"/>
            </a:solidFill>
          </a:ln>
        </p:spPr>
      </p:pic>
      <p:pic>
        <p:nvPicPr>
          <p:cNvPr id="5" name="Picture 3" descr="C:\Users\man\Desktop\ניסים לימודים\פרוייקט מחקר\תמונות תות\20161205_142012.jpg"/>
          <p:cNvPicPr>
            <a:picLocks noChangeAspect="1" noChangeArrowheads="1"/>
          </p:cNvPicPr>
          <p:nvPr/>
        </p:nvPicPr>
        <p:blipFill>
          <a:blip r:embed="rId3" cstate="print"/>
          <a:srcRect/>
          <a:stretch>
            <a:fillRect/>
          </a:stretch>
        </p:blipFill>
        <p:spPr bwMode="auto">
          <a:xfrm>
            <a:off x="4572000" y="1571612"/>
            <a:ext cx="4041775" cy="2702126"/>
          </a:xfrm>
          <a:prstGeom prst="rect">
            <a:avLst/>
          </a:prstGeom>
          <a:noFill/>
          <a:ln>
            <a:solidFill>
              <a:schemeClr val="tx1"/>
            </a:solidFill>
          </a:ln>
        </p:spPr>
      </p:pic>
      <p:sp>
        <p:nvSpPr>
          <p:cNvPr id="6" name="TextBox 5"/>
          <p:cNvSpPr txBox="1"/>
          <p:nvPr/>
        </p:nvSpPr>
        <p:spPr>
          <a:xfrm>
            <a:off x="214282" y="357166"/>
            <a:ext cx="8286808" cy="1077218"/>
          </a:xfrm>
          <a:prstGeom prst="rect">
            <a:avLst/>
          </a:prstGeom>
          <a:noFill/>
        </p:spPr>
        <p:txBody>
          <a:bodyPr wrap="square" rtlCol="0">
            <a:spAutoFit/>
          </a:bodyPr>
          <a:lstStyle/>
          <a:p>
            <a:pPr algn="ctr" rtl="1"/>
            <a:r>
              <a:rPr lang="he-IL" sz="3200" b="1" dirty="0" smtClean="0">
                <a:solidFill>
                  <a:srgbClr val="FF0000"/>
                </a:solidFill>
                <a:cs typeface="+mj-cs"/>
              </a:rPr>
              <a:t>השוואה לדוגמה בין תוצאות מעקב אחר מופע פרי וצמח </a:t>
            </a:r>
            <a:r>
              <a:rPr lang="en-US" sz="3200" b="1" dirty="0" smtClean="0">
                <a:solidFill>
                  <a:srgbClr val="FF0000"/>
                </a:solidFill>
                <a:cs typeface="+mj-cs"/>
              </a:rPr>
              <a:t/>
            </a:r>
            <a:br>
              <a:rPr lang="en-US" sz="3200" b="1" dirty="0" smtClean="0">
                <a:solidFill>
                  <a:srgbClr val="FF0000"/>
                </a:solidFill>
                <a:cs typeface="+mj-cs"/>
              </a:rPr>
            </a:br>
            <a:r>
              <a:rPr lang="he-IL" sz="3200" b="1" dirty="0" smtClean="0">
                <a:solidFill>
                  <a:srgbClr val="FF0000"/>
                </a:solidFill>
                <a:cs typeface="+mj-cs"/>
              </a:rPr>
              <a:t>בין קו טיפוח ל </a:t>
            </a:r>
            <a:r>
              <a:rPr lang="en-US" sz="3200" b="1" dirty="0" smtClean="0">
                <a:solidFill>
                  <a:srgbClr val="FF0000"/>
                </a:solidFill>
                <a:cs typeface="+mj-cs"/>
              </a:rPr>
              <a:t>MA</a:t>
            </a:r>
            <a:r>
              <a:rPr lang="he-IL" sz="3200" b="1" dirty="0" smtClean="0">
                <a:solidFill>
                  <a:srgbClr val="FF0000"/>
                </a:solidFill>
                <a:cs typeface="+mj-cs"/>
              </a:rPr>
              <a:t> לזן מסחרי </a:t>
            </a:r>
            <a:endParaRPr lang="en-US" sz="3200" b="1" dirty="0">
              <a:solidFill>
                <a:srgbClr val="FF0000"/>
              </a:solidFill>
              <a:cs typeface="+mj-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טבלה 2"/>
          <p:cNvGraphicFramePr>
            <a:graphicFrameLocks noGrp="1"/>
          </p:cNvGraphicFramePr>
          <p:nvPr/>
        </p:nvGraphicFramePr>
        <p:xfrm>
          <a:off x="285722" y="1000110"/>
          <a:ext cx="8715434" cy="5823012"/>
        </p:xfrm>
        <a:graphic>
          <a:graphicData uri="http://schemas.openxmlformats.org/drawingml/2006/table">
            <a:tbl>
              <a:tblPr rtl="1"/>
              <a:tblGrid>
                <a:gridCol w="1397082"/>
                <a:gridCol w="2157788"/>
                <a:gridCol w="2173590"/>
                <a:gridCol w="1785863"/>
                <a:gridCol w="1201111"/>
              </a:tblGrid>
              <a:tr h="642940">
                <a:tc>
                  <a:txBody>
                    <a:bodyPr/>
                    <a:lstStyle/>
                    <a:p>
                      <a:pPr algn="r" rtl="1">
                        <a:lnSpc>
                          <a:spcPct val="115000"/>
                        </a:lnSpc>
                        <a:spcAft>
                          <a:spcPts val="0"/>
                        </a:spcAft>
                      </a:pPr>
                      <a:r>
                        <a:rPr lang="he-IL" sz="1200" b="1" dirty="0">
                          <a:solidFill>
                            <a:srgbClr val="C0504D"/>
                          </a:solidFill>
                          <a:latin typeface="Calibri"/>
                          <a:ea typeface="Calibri"/>
                          <a:cs typeface="+mn-cs"/>
                        </a:rPr>
                        <a:t>קו טיפוח</a:t>
                      </a:r>
                      <a:endParaRPr lang="en-US" sz="1200" dirty="0">
                        <a:solidFill>
                          <a:srgbClr val="000000"/>
                        </a:solidFill>
                        <a:latin typeface="Calibri"/>
                        <a:ea typeface="Calibri"/>
                        <a:cs typeface="+mn-cs"/>
                      </a:endParaRPr>
                    </a:p>
                  </a:txBody>
                  <a:tcPr marL="40158" marR="4015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he-IL" sz="1200" b="1">
                          <a:solidFill>
                            <a:srgbClr val="C0504D"/>
                          </a:solidFill>
                          <a:latin typeface="Calibri"/>
                          <a:ea typeface="Calibri"/>
                          <a:cs typeface="+mn-cs"/>
                        </a:rPr>
                        <a:t>מופע צמח</a:t>
                      </a:r>
                      <a:endParaRPr lang="en-US" sz="1200">
                        <a:solidFill>
                          <a:srgbClr val="000000"/>
                        </a:solidFill>
                        <a:latin typeface="Calibri"/>
                        <a:ea typeface="Calibri"/>
                        <a:cs typeface="+mn-cs"/>
                      </a:endParaRPr>
                    </a:p>
                  </a:txBody>
                  <a:tcPr marL="40158" marR="4015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he-IL" sz="1200" b="1">
                          <a:solidFill>
                            <a:srgbClr val="C0504D"/>
                          </a:solidFill>
                          <a:latin typeface="Calibri"/>
                          <a:ea typeface="Calibri"/>
                          <a:cs typeface="+mn-cs"/>
                        </a:rPr>
                        <a:t>מופע פרי</a:t>
                      </a:r>
                      <a:endParaRPr lang="en-US" sz="1200">
                        <a:solidFill>
                          <a:srgbClr val="000000"/>
                        </a:solidFill>
                        <a:latin typeface="Calibri"/>
                        <a:ea typeface="Calibri"/>
                        <a:cs typeface="+mn-cs"/>
                      </a:endParaRPr>
                    </a:p>
                  </a:txBody>
                  <a:tcPr marL="40158" marR="4015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he-IL" sz="1200" b="1" dirty="0">
                          <a:solidFill>
                            <a:srgbClr val="C0504D"/>
                          </a:solidFill>
                          <a:latin typeface="Calibri"/>
                          <a:ea typeface="Calibri"/>
                          <a:cs typeface="+mn-cs"/>
                        </a:rPr>
                        <a:t>הערכת רמת </a:t>
                      </a:r>
                      <a:r>
                        <a:rPr lang="en-US" sz="1200" b="1" dirty="0">
                          <a:solidFill>
                            <a:srgbClr val="C0504D"/>
                          </a:solidFill>
                          <a:latin typeface="Calibri"/>
                          <a:ea typeface="Calibri"/>
                          <a:cs typeface="+mn-cs"/>
                        </a:rPr>
                        <a:t>MA</a:t>
                      </a:r>
                      <a:r>
                        <a:rPr lang="he-IL" sz="1200" b="1" dirty="0">
                          <a:solidFill>
                            <a:srgbClr val="C0504D"/>
                          </a:solidFill>
                          <a:latin typeface="Calibri"/>
                          <a:ea typeface="Calibri"/>
                          <a:cs typeface="+mn-cs"/>
                        </a:rPr>
                        <a:t> מטעימה בשטח (1-10)</a:t>
                      </a:r>
                      <a:endParaRPr lang="en-US" sz="1200" dirty="0">
                        <a:solidFill>
                          <a:srgbClr val="000000"/>
                        </a:solidFill>
                        <a:latin typeface="Calibri"/>
                        <a:ea typeface="Calibri"/>
                        <a:cs typeface="+mn-cs"/>
                      </a:endParaRPr>
                    </a:p>
                  </a:txBody>
                  <a:tcPr marL="40158" marR="4015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he-IL" sz="1200" b="1" dirty="0">
                          <a:solidFill>
                            <a:srgbClr val="C0504D"/>
                          </a:solidFill>
                          <a:latin typeface="Calibri"/>
                          <a:ea typeface="Calibri"/>
                          <a:cs typeface="+mn-cs"/>
                        </a:rPr>
                        <a:t>מדידת </a:t>
                      </a:r>
                      <a:r>
                        <a:rPr lang="en-US" sz="1200" b="1" dirty="0">
                          <a:solidFill>
                            <a:srgbClr val="C0504D"/>
                          </a:solidFill>
                          <a:latin typeface="Calibri"/>
                          <a:ea typeface="Calibri"/>
                          <a:cs typeface="+mn-cs"/>
                        </a:rPr>
                        <a:t>MA</a:t>
                      </a:r>
                      <a:r>
                        <a:rPr lang="he-IL" sz="1200" b="1" dirty="0">
                          <a:solidFill>
                            <a:srgbClr val="C0504D"/>
                          </a:solidFill>
                          <a:latin typeface="Calibri"/>
                          <a:ea typeface="Calibri"/>
                          <a:cs typeface="+mn-cs"/>
                        </a:rPr>
                        <a:t> ממוצעת ב </a:t>
                      </a:r>
                      <a:r>
                        <a:rPr lang="en-US" sz="1200" b="1" dirty="0">
                          <a:solidFill>
                            <a:srgbClr val="C0504D"/>
                          </a:solidFill>
                          <a:latin typeface="Calibri"/>
                          <a:ea typeface="Calibri"/>
                          <a:cs typeface="+mn-cs"/>
                        </a:rPr>
                        <a:t>GC</a:t>
                      </a:r>
                      <a:endParaRPr lang="en-US" sz="1200" dirty="0">
                        <a:solidFill>
                          <a:srgbClr val="000000"/>
                        </a:solidFill>
                        <a:latin typeface="Calibri"/>
                        <a:ea typeface="Calibri"/>
                        <a:cs typeface="+mn-cs"/>
                      </a:endParaRPr>
                    </a:p>
                  </a:txBody>
                  <a:tcPr marL="40158" marR="4015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7067">
                <a:tc>
                  <a:txBody>
                    <a:bodyPr/>
                    <a:lstStyle/>
                    <a:p>
                      <a:pPr rtl="0">
                        <a:lnSpc>
                          <a:spcPct val="115000"/>
                        </a:lnSpc>
                        <a:spcAft>
                          <a:spcPts val="0"/>
                        </a:spcAft>
                      </a:pPr>
                      <a:r>
                        <a:rPr lang="en-US" sz="1050" b="1" dirty="0">
                          <a:solidFill>
                            <a:srgbClr val="000000"/>
                          </a:solidFill>
                          <a:latin typeface="Calibri"/>
                          <a:ea typeface="Calibri"/>
                          <a:cs typeface="+mn-cs"/>
                        </a:rPr>
                        <a:t>MC 660</a:t>
                      </a:r>
                      <a:endParaRPr lang="en-US" sz="1050" dirty="0">
                        <a:solidFill>
                          <a:srgbClr val="000000"/>
                        </a:solidFill>
                        <a:latin typeface="Calibri"/>
                        <a:ea typeface="Calibri"/>
                        <a:cs typeface="+mn-cs"/>
                      </a:endParaRPr>
                    </a:p>
                  </a:txBody>
                  <a:tcPr marL="40158" marR="40158"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r" rtl="1">
                        <a:lnSpc>
                          <a:spcPct val="115000"/>
                        </a:lnSpc>
                        <a:spcAft>
                          <a:spcPts val="0"/>
                        </a:spcAft>
                      </a:pPr>
                      <a:r>
                        <a:rPr lang="he-IL" sz="1050" dirty="0">
                          <a:solidFill>
                            <a:srgbClr val="000000"/>
                          </a:solidFill>
                          <a:latin typeface="Calibri"/>
                          <a:ea typeface="Calibri"/>
                          <a:cs typeface="+mn-cs"/>
                        </a:rPr>
                        <a:t>צמח קומפקטי, מפוצל, עוקצים קצרים, פרי מוסתר, גלי</a:t>
                      </a:r>
                      <a:endParaRPr lang="en-US" sz="1050" dirty="0">
                        <a:solidFill>
                          <a:srgbClr val="000000"/>
                        </a:solidFill>
                        <a:latin typeface="Calibri"/>
                        <a:ea typeface="Calibri"/>
                        <a:cs typeface="+mn-cs"/>
                      </a:endParaRPr>
                    </a:p>
                  </a:txBody>
                  <a:tcPr marL="40158" marR="40158"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r" rtl="1">
                        <a:lnSpc>
                          <a:spcPct val="115000"/>
                        </a:lnSpc>
                        <a:spcAft>
                          <a:spcPts val="0"/>
                        </a:spcAft>
                      </a:pPr>
                      <a:r>
                        <a:rPr lang="he-IL" sz="1050" dirty="0">
                          <a:solidFill>
                            <a:srgbClr val="000000"/>
                          </a:solidFill>
                          <a:latin typeface="Calibri"/>
                          <a:ea typeface="Calibri"/>
                          <a:cs typeface="+mn-cs"/>
                        </a:rPr>
                        <a:t>פרי בינוני </a:t>
                      </a:r>
                      <a:r>
                        <a:rPr lang="he-IL" sz="1050" dirty="0" err="1">
                          <a:solidFill>
                            <a:srgbClr val="000000"/>
                          </a:solidFill>
                          <a:latin typeface="Calibri"/>
                          <a:ea typeface="Calibri"/>
                          <a:cs typeface="+mn-cs"/>
                        </a:rPr>
                        <a:t>– קטן</a:t>
                      </a:r>
                      <a:r>
                        <a:rPr lang="he-IL" sz="1050" dirty="0">
                          <a:solidFill>
                            <a:srgbClr val="000000"/>
                          </a:solidFill>
                          <a:latin typeface="Calibri"/>
                          <a:ea typeface="Calibri"/>
                          <a:cs typeface="+mn-cs"/>
                        </a:rPr>
                        <a:t>, סביבוני, בהיר ורך מאוד</a:t>
                      </a:r>
                      <a:endParaRPr lang="en-US" sz="1050" dirty="0">
                        <a:solidFill>
                          <a:srgbClr val="000000"/>
                        </a:solidFill>
                        <a:latin typeface="Calibri"/>
                        <a:ea typeface="Calibri"/>
                        <a:cs typeface="+mn-cs"/>
                      </a:endParaRPr>
                    </a:p>
                  </a:txBody>
                  <a:tcPr marL="40158" marR="40158"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r" rtl="1">
                        <a:lnSpc>
                          <a:spcPct val="115000"/>
                        </a:lnSpc>
                        <a:spcAft>
                          <a:spcPts val="0"/>
                        </a:spcAft>
                      </a:pPr>
                      <a:endParaRPr lang="he-IL" sz="1050" dirty="0">
                        <a:solidFill>
                          <a:srgbClr val="000000"/>
                        </a:solidFill>
                        <a:latin typeface="Calibri"/>
                        <a:ea typeface="Calibri"/>
                        <a:cs typeface="+mn-cs"/>
                      </a:endParaRPr>
                    </a:p>
                  </a:txBody>
                  <a:tcPr marL="40158" marR="40158"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rtl="0">
                        <a:lnSpc>
                          <a:spcPct val="115000"/>
                        </a:lnSpc>
                        <a:spcAft>
                          <a:spcPts val="0"/>
                        </a:spcAft>
                      </a:pPr>
                      <a:r>
                        <a:rPr lang="he-IL" sz="1050">
                          <a:solidFill>
                            <a:srgbClr val="000000"/>
                          </a:solidFill>
                          <a:latin typeface="Calibri"/>
                          <a:ea typeface="Calibri"/>
                          <a:cs typeface="+mn-cs"/>
                        </a:rPr>
                        <a:t>146</a:t>
                      </a:r>
                      <a:endParaRPr lang="en-US" sz="1050">
                        <a:solidFill>
                          <a:srgbClr val="000000"/>
                        </a:solidFill>
                        <a:latin typeface="Calibri"/>
                        <a:ea typeface="Calibri"/>
                        <a:cs typeface="+mn-cs"/>
                      </a:endParaRPr>
                    </a:p>
                  </a:txBody>
                  <a:tcPr marL="40158" marR="40158"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r>
              <a:tr h="313533">
                <a:tc>
                  <a:txBody>
                    <a:bodyPr/>
                    <a:lstStyle/>
                    <a:p>
                      <a:pPr rtl="0">
                        <a:lnSpc>
                          <a:spcPct val="115000"/>
                        </a:lnSpc>
                        <a:spcAft>
                          <a:spcPts val="0"/>
                        </a:spcAft>
                      </a:pPr>
                      <a:r>
                        <a:rPr lang="en-US" sz="1050" b="1">
                          <a:solidFill>
                            <a:srgbClr val="000000"/>
                          </a:solidFill>
                          <a:latin typeface="Calibri"/>
                          <a:ea typeface="Calibri"/>
                          <a:cs typeface="+mn-cs"/>
                        </a:rPr>
                        <a:t>MC 15</a:t>
                      </a:r>
                      <a:endParaRPr lang="en-US" sz="1050">
                        <a:solidFill>
                          <a:srgbClr val="000000"/>
                        </a:solidFill>
                        <a:latin typeface="Calibri"/>
                        <a:ea typeface="Calibri"/>
                        <a:cs typeface="+mn-cs"/>
                      </a:endParaRPr>
                    </a:p>
                  </a:txBody>
                  <a:tcPr marL="40158" marR="40158" marT="0" marB="0">
                    <a:lnL>
                      <a:noFill/>
                    </a:lnL>
                    <a:lnR>
                      <a:noFill/>
                    </a:lnR>
                    <a:lnT>
                      <a:noFill/>
                    </a:lnT>
                    <a:lnB>
                      <a:noFill/>
                    </a:lnB>
                  </a:tcPr>
                </a:tc>
                <a:tc>
                  <a:txBody>
                    <a:bodyPr/>
                    <a:lstStyle/>
                    <a:p>
                      <a:pPr algn="r" rtl="1">
                        <a:lnSpc>
                          <a:spcPct val="115000"/>
                        </a:lnSpc>
                        <a:spcAft>
                          <a:spcPts val="0"/>
                        </a:spcAft>
                      </a:pPr>
                      <a:r>
                        <a:rPr lang="he-IL" sz="1050">
                          <a:solidFill>
                            <a:srgbClr val="000000"/>
                          </a:solidFill>
                          <a:latin typeface="Calibri"/>
                          <a:ea typeface="Calibri"/>
                          <a:cs typeface="+mn-cs"/>
                        </a:rPr>
                        <a:t>צמח פתוח, זקוף, עוקצים בינוניים, גלי</a:t>
                      </a:r>
                      <a:endParaRPr lang="en-US" sz="1050">
                        <a:solidFill>
                          <a:srgbClr val="000000"/>
                        </a:solidFill>
                        <a:latin typeface="Calibri"/>
                        <a:ea typeface="Calibri"/>
                        <a:cs typeface="+mn-cs"/>
                      </a:endParaRPr>
                    </a:p>
                  </a:txBody>
                  <a:tcPr marL="40158" marR="40158" marT="0" marB="0">
                    <a:lnL>
                      <a:noFill/>
                    </a:lnL>
                    <a:lnR>
                      <a:noFill/>
                    </a:lnR>
                    <a:lnT>
                      <a:noFill/>
                    </a:lnT>
                    <a:lnB>
                      <a:noFill/>
                    </a:lnB>
                  </a:tcPr>
                </a:tc>
                <a:tc>
                  <a:txBody>
                    <a:bodyPr/>
                    <a:lstStyle/>
                    <a:p>
                      <a:pPr algn="r" rtl="1">
                        <a:lnSpc>
                          <a:spcPct val="115000"/>
                        </a:lnSpc>
                        <a:spcAft>
                          <a:spcPts val="0"/>
                        </a:spcAft>
                      </a:pPr>
                      <a:r>
                        <a:rPr lang="he-IL" sz="1050">
                          <a:solidFill>
                            <a:srgbClr val="000000"/>
                          </a:solidFill>
                          <a:latin typeface="Calibri"/>
                          <a:ea typeface="Calibri"/>
                          <a:cs typeface="+mn-cs"/>
                        </a:rPr>
                        <a:t>פרי בינוני – גדול, לא אחיד, רגיש, כהה ורך,</a:t>
                      </a:r>
                      <a:endParaRPr lang="en-US" sz="1050">
                        <a:solidFill>
                          <a:srgbClr val="000000"/>
                        </a:solidFill>
                        <a:latin typeface="Calibri"/>
                        <a:ea typeface="Calibri"/>
                        <a:cs typeface="+mn-cs"/>
                      </a:endParaRPr>
                    </a:p>
                  </a:txBody>
                  <a:tcPr marL="40158" marR="40158" marT="0" marB="0">
                    <a:lnL>
                      <a:noFill/>
                    </a:lnL>
                    <a:lnR>
                      <a:noFill/>
                    </a:lnR>
                    <a:lnT>
                      <a:noFill/>
                    </a:lnT>
                    <a:lnB>
                      <a:noFill/>
                    </a:lnB>
                  </a:tcPr>
                </a:tc>
                <a:tc>
                  <a:txBody>
                    <a:bodyPr/>
                    <a:lstStyle/>
                    <a:p>
                      <a:pPr algn="r" rtl="1">
                        <a:lnSpc>
                          <a:spcPct val="115000"/>
                        </a:lnSpc>
                        <a:spcAft>
                          <a:spcPts val="0"/>
                        </a:spcAft>
                      </a:pPr>
                      <a:r>
                        <a:rPr lang="he-IL" sz="1050" dirty="0">
                          <a:solidFill>
                            <a:srgbClr val="000000"/>
                          </a:solidFill>
                          <a:latin typeface="Calibri"/>
                          <a:ea typeface="Calibri"/>
                          <a:cs typeface="+mn-cs"/>
                        </a:rPr>
                        <a:t>פברואר </a:t>
                      </a:r>
                      <a:r>
                        <a:rPr lang="he-IL" sz="1050" dirty="0" err="1">
                          <a:solidFill>
                            <a:srgbClr val="000000"/>
                          </a:solidFill>
                          <a:latin typeface="Calibri"/>
                          <a:ea typeface="Calibri"/>
                          <a:cs typeface="+mn-cs"/>
                        </a:rPr>
                        <a:t>– 8</a:t>
                      </a:r>
                      <a:endParaRPr lang="en-US" sz="1050" dirty="0">
                        <a:solidFill>
                          <a:srgbClr val="000000"/>
                        </a:solidFill>
                        <a:latin typeface="Calibri"/>
                        <a:ea typeface="Calibri"/>
                        <a:cs typeface="+mn-cs"/>
                      </a:endParaRPr>
                    </a:p>
                    <a:p>
                      <a:pPr algn="r" rtl="1">
                        <a:lnSpc>
                          <a:spcPct val="115000"/>
                        </a:lnSpc>
                        <a:spcAft>
                          <a:spcPts val="0"/>
                        </a:spcAft>
                      </a:pPr>
                      <a:r>
                        <a:rPr lang="he-IL" sz="1050" dirty="0">
                          <a:solidFill>
                            <a:srgbClr val="000000"/>
                          </a:solidFill>
                          <a:latin typeface="Calibri"/>
                          <a:ea typeface="Calibri"/>
                          <a:cs typeface="+mn-cs"/>
                        </a:rPr>
                        <a:t>מרץ - 7</a:t>
                      </a:r>
                      <a:endParaRPr lang="en-US" sz="1050" dirty="0">
                        <a:solidFill>
                          <a:srgbClr val="000000"/>
                        </a:solidFill>
                        <a:latin typeface="Calibri"/>
                        <a:ea typeface="Calibri"/>
                        <a:cs typeface="+mn-cs"/>
                      </a:endParaRPr>
                    </a:p>
                  </a:txBody>
                  <a:tcPr marL="40158" marR="40158" marT="0" marB="0">
                    <a:lnL>
                      <a:noFill/>
                    </a:lnL>
                    <a:lnR>
                      <a:noFill/>
                    </a:lnR>
                    <a:lnT>
                      <a:noFill/>
                    </a:lnT>
                    <a:lnB>
                      <a:noFill/>
                    </a:lnB>
                  </a:tcPr>
                </a:tc>
                <a:tc>
                  <a:txBody>
                    <a:bodyPr/>
                    <a:lstStyle/>
                    <a:p>
                      <a:pPr rtl="0">
                        <a:lnSpc>
                          <a:spcPct val="115000"/>
                        </a:lnSpc>
                        <a:spcAft>
                          <a:spcPts val="0"/>
                        </a:spcAft>
                      </a:pPr>
                      <a:r>
                        <a:rPr lang="he-IL" sz="1050">
                          <a:solidFill>
                            <a:srgbClr val="000000"/>
                          </a:solidFill>
                          <a:latin typeface="Calibri"/>
                          <a:ea typeface="Calibri"/>
                          <a:cs typeface="+mn-cs"/>
                        </a:rPr>
                        <a:t>863</a:t>
                      </a:r>
                      <a:endParaRPr lang="en-US" sz="1050">
                        <a:solidFill>
                          <a:srgbClr val="000000"/>
                        </a:solidFill>
                        <a:latin typeface="Calibri"/>
                        <a:ea typeface="Calibri"/>
                        <a:cs typeface="+mn-cs"/>
                      </a:endParaRPr>
                    </a:p>
                  </a:txBody>
                  <a:tcPr marL="40158" marR="40158" marT="0" marB="0">
                    <a:lnL>
                      <a:noFill/>
                    </a:lnL>
                    <a:lnR>
                      <a:noFill/>
                    </a:lnR>
                    <a:lnT>
                      <a:noFill/>
                    </a:lnT>
                    <a:lnB>
                      <a:noFill/>
                    </a:lnB>
                  </a:tcPr>
                </a:tc>
              </a:tr>
              <a:tr h="470300">
                <a:tc>
                  <a:txBody>
                    <a:bodyPr/>
                    <a:lstStyle/>
                    <a:p>
                      <a:pPr rtl="0">
                        <a:lnSpc>
                          <a:spcPct val="115000"/>
                        </a:lnSpc>
                        <a:spcAft>
                          <a:spcPts val="0"/>
                        </a:spcAft>
                      </a:pPr>
                      <a:r>
                        <a:rPr lang="en-US" sz="1050" b="1">
                          <a:solidFill>
                            <a:srgbClr val="000000"/>
                          </a:solidFill>
                          <a:latin typeface="Calibri"/>
                          <a:ea typeface="Calibri"/>
                          <a:cs typeface="+mn-cs"/>
                        </a:rPr>
                        <a:t>MC 18</a:t>
                      </a:r>
                      <a:endParaRPr lang="en-US" sz="1050">
                        <a:solidFill>
                          <a:srgbClr val="000000"/>
                        </a:solidFill>
                        <a:latin typeface="Calibri"/>
                        <a:ea typeface="Calibri"/>
                        <a:cs typeface="+mn-cs"/>
                      </a:endParaRPr>
                    </a:p>
                  </a:txBody>
                  <a:tcPr marL="40158" marR="40158" marT="0" marB="0">
                    <a:lnL>
                      <a:noFill/>
                    </a:lnL>
                    <a:lnR>
                      <a:noFill/>
                    </a:lnR>
                    <a:lnT>
                      <a:noFill/>
                    </a:lnT>
                    <a:lnB>
                      <a:noFill/>
                    </a:lnB>
                    <a:solidFill>
                      <a:srgbClr val="C0C0C0"/>
                    </a:solidFill>
                  </a:tcPr>
                </a:tc>
                <a:tc>
                  <a:txBody>
                    <a:bodyPr/>
                    <a:lstStyle/>
                    <a:p>
                      <a:pPr algn="r" rtl="1">
                        <a:lnSpc>
                          <a:spcPct val="115000"/>
                        </a:lnSpc>
                        <a:spcAft>
                          <a:spcPts val="0"/>
                        </a:spcAft>
                      </a:pPr>
                      <a:r>
                        <a:rPr lang="he-IL" sz="1050">
                          <a:solidFill>
                            <a:srgbClr val="000000"/>
                          </a:solidFill>
                          <a:latin typeface="Calibri"/>
                          <a:ea typeface="Calibri"/>
                          <a:cs typeface="+mn-cs"/>
                        </a:rPr>
                        <a:t>צמח צפוף, צימוח יפה, פרי מוסתר.</a:t>
                      </a:r>
                      <a:endParaRPr lang="en-US" sz="1050">
                        <a:solidFill>
                          <a:srgbClr val="000000"/>
                        </a:solidFill>
                        <a:latin typeface="Calibri"/>
                        <a:ea typeface="Calibri"/>
                        <a:cs typeface="+mn-cs"/>
                      </a:endParaRPr>
                    </a:p>
                  </a:txBody>
                  <a:tcPr marL="40158" marR="40158" marT="0" marB="0">
                    <a:lnL>
                      <a:noFill/>
                    </a:lnL>
                    <a:lnR>
                      <a:noFill/>
                    </a:lnR>
                    <a:lnT>
                      <a:noFill/>
                    </a:lnT>
                    <a:lnB>
                      <a:noFill/>
                    </a:lnB>
                    <a:solidFill>
                      <a:srgbClr val="C0C0C0"/>
                    </a:solidFill>
                  </a:tcPr>
                </a:tc>
                <a:tc>
                  <a:txBody>
                    <a:bodyPr/>
                    <a:lstStyle/>
                    <a:p>
                      <a:pPr algn="r" rtl="1">
                        <a:lnSpc>
                          <a:spcPct val="115000"/>
                        </a:lnSpc>
                        <a:spcAft>
                          <a:spcPts val="0"/>
                        </a:spcAft>
                      </a:pPr>
                      <a:r>
                        <a:rPr lang="he-IL" sz="1050" dirty="0">
                          <a:solidFill>
                            <a:srgbClr val="000000"/>
                          </a:solidFill>
                          <a:latin typeface="Calibri"/>
                          <a:ea typeface="Calibri"/>
                          <a:cs typeface="+mn-cs"/>
                        </a:rPr>
                        <a:t>פרי בינוני </a:t>
                      </a:r>
                      <a:r>
                        <a:rPr lang="he-IL" sz="1050" dirty="0" err="1">
                          <a:solidFill>
                            <a:srgbClr val="000000"/>
                          </a:solidFill>
                          <a:latin typeface="Calibri"/>
                          <a:ea typeface="Calibri"/>
                          <a:cs typeface="+mn-cs"/>
                        </a:rPr>
                        <a:t>– קטן</a:t>
                      </a:r>
                      <a:r>
                        <a:rPr lang="he-IL" sz="1050" dirty="0">
                          <a:solidFill>
                            <a:srgbClr val="000000"/>
                          </a:solidFill>
                          <a:latin typeface="Calibri"/>
                          <a:ea typeface="Calibri"/>
                          <a:cs typeface="+mn-cs"/>
                        </a:rPr>
                        <a:t>, אחיד, כדורי, בהיר, מבריק ועסיסי</a:t>
                      </a:r>
                      <a:endParaRPr lang="en-US" sz="1050" dirty="0">
                        <a:solidFill>
                          <a:srgbClr val="000000"/>
                        </a:solidFill>
                        <a:latin typeface="Calibri"/>
                        <a:ea typeface="Calibri"/>
                        <a:cs typeface="+mn-cs"/>
                      </a:endParaRPr>
                    </a:p>
                  </a:txBody>
                  <a:tcPr marL="40158" marR="40158" marT="0" marB="0">
                    <a:lnL>
                      <a:noFill/>
                    </a:lnL>
                    <a:lnR>
                      <a:noFill/>
                    </a:lnR>
                    <a:lnT>
                      <a:noFill/>
                    </a:lnT>
                    <a:lnB>
                      <a:noFill/>
                    </a:lnB>
                    <a:solidFill>
                      <a:srgbClr val="C0C0C0"/>
                    </a:solidFill>
                  </a:tcPr>
                </a:tc>
                <a:tc>
                  <a:txBody>
                    <a:bodyPr/>
                    <a:lstStyle/>
                    <a:p>
                      <a:pPr algn="r" rtl="1">
                        <a:lnSpc>
                          <a:spcPct val="115000"/>
                        </a:lnSpc>
                        <a:spcAft>
                          <a:spcPts val="0"/>
                        </a:spcAft>
                      </a:pPr>
                      <a:r>
                        <a:rPr lang="he-IL" sz="1050" dirty="0">
                          <a:solidFill>
                            <a:srgbClr val="000000"/>
                          </a:solidFill>
                          <a:latin typeface="Calibri"/>
                          <a:ea typeface="Calibri"/>
                          <a:cs typeface="+mn-cs"/>
                        </a:rPr>
                        <a:t>פברואר </a:t>
                      </a:r>
                      <a:r>
                        <a:rPr lang="he-IL" sz="1050" dirty="0" err="1">
                          <a:solidFill>
                            <a:srgbClr val="000000"/>
                          </a:solidFill>
                          <a:latin typeface="Calibri"/>
                          <a:ea typeface="Calibri"/>
                          <a:cs typeface="+mn-cs"/>
                        </a:rPr>
                        <a:t>– 0</a:t>
                      </a:r>
                      <a:endParaRPr lang="en-US" sz="1050" dirty="0">
                        <a:solidFill>
                          <a:srgbClr val="000000"/>
                        </a:solidFill>
                        <a:latin typeface="Calibri"/>
                        <a:ea typeface="Calibri"/>
                        <a:cs typeface="+mn-cs"/>
                      </a:endParaRPr>
                    </a:p>
                    <a:p>
                      <a:pPr algn="r" rtl="1">
                        <a:lnSpc>
                          <a:spcPct val="115000"/>
                        </a:lnSpc>
                        <a:spcAft>
                          <a:spcPts val="0"/>
                        </a:spcAft>
                      </a:pPr>
                      <a:r>
                        <a:rPr lang="he-IL" sz="1050" dirty="0">
                          <a:solidFill>
                            <a:srgbClr val="000000"/>
                          </a:solidFill>
                          <a:latin typeface="Calibri"/>
                          <a:ea typeface="Calibri"/>
                          <a:cs typeface="+mn-cs"/>
                        </a:rPr>
                        <a:t>מרץ - 6</a:t>
                      </a:r>
                      <a:endParaRPr lang="en-US" sz="1050" dirty="0">
                        <a:solidFill>
                          <a:srgbClr val="000000"/>
                        </a:solidFill>
                        <a:latin typeface="Calibri"/>
                        <a:ea typeface="Calibri"/>
                        <a:cs typeface="+mn-cs"/>
                      </a:endParaRPr>
                    </a:p>
                  </a:txBody>
                  <a:tcPr marL="40158" marR="40158" marT="0" marB="0">
                    <a:lnL>
                      <a:noFill/>
                    </a:lnL>
                    <a:lnR>
                      <a:noFill/>
                    </a:lnR>
                    <a:lnT>
                      <a:noFill/>
                    </a:lnT>
                    <a:lnB>
                      <a:noFill/>
                    </a:lnB>
                    <a:solidFill>
                      <a:srgbClr val="C0C0C0"/>
                    </a:solidFill>
                  </a:tcPr>
                </a:tc>
                <a:tc>
                  <a:txBody>
                    <a:bodyPr/>
                    <a:lstStyle/>
                    <a:p>
                      <a:pPr rtl="0">
                        <a:lnSpc>
                          <a:spcPct val="115000"/>
                        </a:lnSpc>
                        <a:spcAft>
                          <a:spcPts val="0"/>
                        </a:spcAft>
                      </a:pPr>
                      <a:r>
                        <a:rPr lang="he-IL" sz="1050">
                          <a:solidFill>
                            <a:srgbClr val="000000"/>
                          </a:solidFill>
                          <a:latin typeface="Calibri"/>
                          <a:ea typeface="Calibri"/>
                          <a:cs typeface="+mn-cs"/>
                        </a:rPr>
                        <a:t>98</a:t>
                      </a:r>
                      <a:endParaRPr lang="en-US" sz="1050">
                        <a:solidFill>
                          <a:srgbClr val="000000"/>
                        </a:solidFill>
                        <a:latin typeface="Calibri"/>
                        <a:ea typeface="Calibri"/>
                        <a:cs typeface="+mn-cs"/>
                      </a:endParaRPr>
                    </a:p>
                  </a:txBody>
                  <a:tcPr marL="40158" marR="40158" marT="0" marB="0">
                    <a:lnL>
                      <a:noFill/>
                    </a:lnL>
                    <a:lnR>
                      <a:noFill/>
                    </a:lnR>
                    <a:lnT>
                      <a:noFill/>
                    </a:lnT>
                    <a:lnB>
                      <a:noFill/>
                    </a:lnB>
                    <a:solidFill>
                      <a:srgbClr val="C0C0C0"/>
                    </a:solidFill>
                  </a:tcPr>
                </a:tc>
              </a:tr>
              <a:tr h="470300">
                <a:tc>
                  <a:txBody>
                    <a:bodyPr/>
                    <a:lstStyle/>
                    <a:p>
                      <a:pPr rtl="0">
                        <a:lnSpc>
                          <a:spcPct val="115000"/>
                        </a:lnSpc>
                        <a:spcAft>
                          <a:spcPts val="0"/>
                        </a:spcAft>
                      </a:pPr>
                      <a:r>
                        <a:rPr lang="en-US" sz="1050" b="1">
                          <a:solidFill>
                            <a:srgbClr val="000000"/>
                          </a:solidFill>
                          <a:latin typeface="Calibri"/>
                          <a:ea typeface="Calibri"/>
                          <a:cs typeface="+mn-cs"/>
                        </a:rPr>
                        <a:t>MC 32</a:t>
                      </a:r>
                      <a:endParaRPr lang="en-US" sz="1050">
                        <a:solidFill>
                          <a:srgbClr val="000000"/>
                        </a:solidFill>
                        <a:latin typeface="Calibri"/>
                        <a:ea typeface="Calibri"/>
                        <a:cs typeface="+mn-cs"/>
                      </a:endParaRPr>
                    </a:p>
                  </a:txBody>
                  <a:tcPr marL="40158" marR="40158" marT="0" marB="0">
                    <a:lnL>
                      <a:noFill/>
                    </a:lnL>
                    <a:lnR>
                      <a:noFill/>
                    </a:lnR>
                    <a:lnT>
                      <a:noFill/>
                    </a:lnT>
                    <a:lnB>
                      <a:noFill/>
                    </a:lnB>
                  </a:tcPr>
                </a:tc>
                <a:tc>
                  <a:txBody>
                    <a:bodyPr/>
                    <a:lstStyle/>
                    <a:p>
                      <a:pPr algn="r" rtl="1">
                        <a:lnSpc>
                          <a:spcPct val="115000"/>
                        </a:lnSpc>
                        <a:spcAft>
                          <a:spcPts val="0"/>
                        </a:spcAft>
                      </a:pPr>
                      <a:r>
                        <a:rPr lang="he-IL" sz="1050">
                          <a:solidFill>
                            <a:srgbClr val="000000"/>
                          </a:solidFill>
                          <a:latin typeface="Calibri"/>
                          <a:ea typeface="Calibri"/>
                          <a:cs typeface="+mn-cs"/>
                        </a:rPr>
                        <a:t>צמח פתוח מאוד, זקוף, עוקצים זקופים, נח לקטיף, גלי</a:t>
                      </a:r>
                      <a:endParaRPr lang="en-US" sz="1050">
                        <a:solidFill>
                          <a:srgbClr val="000000"/>
                        </a:solidFill>
                        <a:latin typeface="Calibri"/>
                        <a:ea typeface="Calibri"/>
                        <a:cs typeface="+mn-cs"/>
                      </a:endParaRPr>
                    </a:p>
                  </a:txBody>
                  <a:tcPr marL="40158" marR="40158" marT="0" marB="0">
                    <a:lnL>
                      <a:noFill/>
                    </a:lnL>
                    <a:lnR>
                      <a:noFill/>
                    </a:lnR>
                    <a:lnT>
                      <a:noFill/>
                    </a:lnT>
                    <a:lnB>
                      <a:noFill/>
                    </a:lnB>
                  </a:tcPr>
                </a:tc>
                <a:tc>
                  <a:txBody>
                    <a:bodyPr/>
                    <a:lstStyle/>
                    <a:p>
                      <a:pPr algn="r" rtl="1">
                        <a:lnSpc>
                          <a:spcPct val="115000"/>
                        </a:lnSpc>
                        <a:spcAft>
                          <a:spcPts val="0"/>
                        </a:spcAft>
                      </a:pPr>
                      <a:r>
                        <a:rPr lang="he-IL" sz="1050">
                          <a:solidFill>
                            <a:srgbClr val="000000"/>
                          </a:solidFill>
                          <a:latin typeface="Calibri"/>
                          <a:ea typeface="Calibri"/>
                          <a:cs typeface="+mn-cs"/>
                        </a:rPr>
                        <a:t>בינוני, שטוח, מבריק, עסיסי, עיוותי קצה, עלי גביע קטנים</a:t>
                      </a:r>
                      <a:endParaRPr lang="en-US" sz="1050">
                        <a:solidFill>
                          <a:srgbClr val="000000"/>
                        </a:solidFill>
                        <a:latin typeface="Calibri"/>
                        <a:ea typeface="Calibri"/>
                        <a:cs typeface="+mn-cs"/>
                      </a:endParaRPr>
                    </a:p>
                  </a:txBody>
                  <a:tcPr marL="40158" marR="40158" marT="0" marB="0">
                    <a:lnL>
                      <a:noFill/>
                    </a:lnL>
                    <a:lnR>
                      <a:noFill/>
                    </a:lnR>
                    <a:lnT>
                      <a:noFill/>
                    </a:lnT>
                    <a:lnB>
                      <a:noFill/>
                    </a:lnB>
                  </a:tcPr>
                </a:tc>
                <a:tc>
                  <a:txBody>
                    <a:bodyPr/>
                    <a:lstStyle/>
                    <a:p>
                      <a:pPr algn="r" rtl="1">
                        <a:lnSpc>
                          <a:spcPct val="115000"/>
                        </a:lnSpc>
                        <a:spcAft>
                          <a:spcPts val="0"/>
                        </a:spcAft>
                      </a:pPr>
                      <a:r>
                        <a:rPr lang="he-IL" sz="1050" dirty="0">
                          <a:solidFill>
                            <a:srgbClr val="000000"/>
                          </a:solidFill>
                          <a:latin typeface="Calibri"/>
                          <a:ea typeface="Calibri"/>
                          <a:cs typeface="+mn-cs"/>
                        </a:rPr>
                        <a:t>פברואר </a:t>
                      </a:r>
                      <a:r>
                        <a:rPr lang="he-IL" sz="1050" dirty="0" err="1">
                          <a:solidFill>
                            <a:srgbClr val="000000"/>
                          </a:solidFill>
                          <a:latin typeface="Calibri"/>
                          <a:ea typeface="Calibri"/>
                          <a:cs typeface="+mn-cs"/>
                        </a:rPr>
                        <a:t>– 6</a:t>
                      </a:r>
                      <a:endParaRPr lang="en-US" sz="1050" dirty="0">
                        <a:solidFill>
                          <a:srgbClr val="000000"/>
                        </a:solidFill>
                        <a:latin typeface="Calibri"/>
                        <a:ea typeface="Calibri"/>
                        <a:cs typeface="+mn-cs"/>
                      </a:endParaRPr>
                    </a:p>
                    <a:p>
                      <a:pPr algn="r" rtl="1">
                        <a:lnSpc>
                          <a:spcPct val="115000"/>
                        </a:lnSpc>
                        <a:spcAft>
                          <a:spcPts val="0"/>
                        </a:spcAft>
                      </a:pPr>
                      <a:r>
                        <a:rPr lang="he-IL" sz="1050" dirty="0">
                          <a:solidFill>
                            <a:srgbClr val="000000"/>
                          </a:solidFill>
                          <a:latin typeface="Calibri"/>
                          <a:ea typeface="Calibri"/>
                          <a:cs typeface="+mn-cs"/>
                        </a:rPr>
                        <a:t>מרץ - 9</a:t>
                      </a:r>
                      <a:endParaRPr lang="en-US" sz="1050" dirty="0">
                        <a:solidFill>
                          <a:srgbClr val="000000"/>
                        </a:solidFill>
                        <a:latin typeface="Calibri"/>
                        <a:ea typeface="Calibri"/>
                        <a:cs typeface="+mn-cs"/>
                      </a:endParaRPr>
                    </a:p>
                  </a:txBody>
                  <a:tcPr marL="40158" marR="40158" marT="0" marB="0">
                    <a:lnL>
                      <a:noFill/>
                    </a:lnL>
                    <a:lnR>
                      <a:noFill/>
                    </a:lnR>
                    <a:lnT>
                      <a:noFill/>
                    </a:lnT>
                    <a:lnB>
                      <a:noFill/>
                    </a:lnB>
                  </a:tcPr>
                </a:tc>
                <a:tc>
                  <a:txBody>
                    <a:bodyPr/>
                    <a:lstStyle/>
                    <a:p>
                      <a:pPr rtl="0">
                        <a:lnSpc>
                          <a:spcPct val="115000"/>
                        </a:lnSpc>
                        <a:spcAft>
                          <a:spcPts val="0"/>
                        </a:spcAft>
                      </a:pPr>
                      <a:r>
                        <a:rPr lang="he-IL" sz="1050" dirty="0">
                          <a:solidFill>
                            <a:srgbClr val="000000"/>
                          </a:solidFill>
                          <a:latin typeface="Calibri"/>
                          <a:ea typeface="Calibri"/>
                          <a:cs typeface="+mn-cs"/>
                        </a:rPr>
                        <a:t>196</a:t>
                      </a:r>
                      <a:endParaRPr lang="en-US" sz="1050" dirty="0">
                        <a:solidFill>
                          <a:srgbClr val="000000"/>
                        </a:solidFill>
                        <a:latin typeface="Calibri"/>
                        <a:ea typeface="Calibri"/>
                        <a:cs typeface="+mn-cs"/>
                      </a:endParaRPr>
                    </a:p>
                  </a:txBody>
                  <a:tcPr marL="40158" marR="40158" marT="0" marB="0">
                    <a:lnL>
                      <a:noFill/>
                    </a:lnL>
                    <a:lnR>
                      <a:noFill/>
                    </a:lnR>
                    <a:lnT>
                      <a:noFill/>
                    </a:lnT>
                    <a:lnB>
                      <a:noFill/>
                    </a:lnB>
                  </a:tcPr>
                </a:tc>
              </a:tr>
              <a:tr h="470300">
                <a:tc>
                  <a:txBody>
                    <a:bodyPr/>
                    <a:lstStyle/>
                    <a:p>
                      <a:pPr rtl="0">
                        <a:lnSpc>
                          <a:spcPct val="115000"/>
                        </a:lnSpc>
                        <a:spcAft>
                          <a:spcPts val="0"/>
                        </a:spcAft>
                      </a:pPr>
                      <a:r>
                        <a:rPr lang="en-US" sz="1050" b="1">
                          <a:solidFill>
                            <a:srgbClr val="000000"/>
                          </a:solidFill>
                          <a:latin typeface="Calibri"/>
                          <a:ea typeface="Calibri"/>
                          <a:cs typeface="+mn-cs"/>
                        </a:rPr>
                        <a:t>MC 37-65</a:t>
                      </a:r>
                      <a:endParaRPr lang="en-US" sz="1050">
                        <a:solidFill>
                          <a:srgbClr val="000000"/>
                        </a:solidFill>
                        <a:latin typeface="Calibri"/>
                        <a:ea typeface="Calibri"/>
                        <a:cs typeface="+mn-cs"/>
                      </a:endParaRPr>
                    </a:p>
                  </a:txBody>
                  <a:tcPr marL="40158" marR="40158" marT="0" marB="0">
                    <a:lnL>
                      <a:noFill/>
                    </a:lnL>
                    <a:lnR>
                      <a:noFill/>
                    </a:lnR>
                    <a:lnT>
                      <a:noFill/>
                    </a:lnT>
                    <a:lnB>
                      <a:noFill/>
                    </a:lnB>
                    <a:solidFill>
                      <a:srgbClr val="C0C0C0"/>
                    </a:solidFill>
                  </a:tcPr>
                </a:tc>
                <a:tc>
                  <a:txBody>
                    <a:bodyPr/>
                    <a:lstStyle/>
                    <a:p>
                      <a:pPr algn="r" rtl="1">
                        <a:lnSpc>
                          <a:spcPct val="115000"/>
                        </a:lnSpc>
                        <a:spcAft>
                          <a:spcPts val="0"/>
                        </a:spcAft>
                      </a:pPr>
                      <a:r>
                        <a:rPr lang="he-IL" sz="1050">
                          <a:solidFill>
                            <a:srgbClr val="000000"/>
                          </a:solidFill>
                          <a:latin typeface="Calibri"/>
                          <a:ea typeface="Calibri"/>
                          <a:cs typeface="+mn-cs"/>
                        </a:rPr>
                        <a:t>צמח קומפקטי, פתוח, עוקצים זקופים, נוח לקטיף</a:t>
                      </a:r>
                      <a:endParaRPr lang="en-US" sz="1050">
                        <a:solidFill>
                          <a:srgbClr val="000000"/>
                        </a:solidFill>
                        <a:latin typeface="Calibri"/>
                        <a:ea typeface="Calibri"/>
                        <a:cs typeface="+mn-cs"/>
                      </a:endParaRPr>
                    </a:p>
                  </a:txBody>
                  <a:tcPr marL="40158" marR="40158" marT="0" marB="0">
                    <a:lnL>
                      <a:noFill/>
                    </a:lnL>
                    <a:lnR>
                      <a:noFill/>
                    </a:lnR>
                    <a:lnT>
                      <a:noFill/>
                    </a:lnT>
                    <a:lnB>
                      <a:noFill/>
                    </a:lnB>
                    <a:solidFill>
                      <a:srgbClr val="C0C0C0"/>
                    </a:solidFill>
                  </a:tcPr>
                </a:tc>
                <a:tc>
                  <a:txBody>
                    <a:bodyPr/>
                    <a:lstStyle/>
                    <a:p>
                      <a:pPr algn="r" rtl="1">
                        <a:lnSpc>
                          <a:spcPct val="115000"/>
                        </a:lnSpc>
                        <a:spcAft>
                          <a:spcPts val="0"/>
                        </a:spcAft>
                      </a:pPr>
                      <a:r>
                        <a:rPr lang="he-IL" sz="1050" dirty="0">
                          <a:solidFill>
                            <a:srgbClr val="000000"/>
                          </a:solidFill>
                          <a:latin typeface="Calibri"/>
                          <a:ea typeface="Calibri"/>
                          <a:cs typeface="+mn-cs"/>
                        </a:rPr>
                        <a:t>פרי קטן+, בהיר, ביצתי</a:t>
                      </a:r>
                      <a:endParaRPr lang="en-US" sz="1050" dirty="0">
                        <a:solidFill>
                          <a:srgbClr val="000000"/>
                        </a:solidFill>
                        <a:latin typeface="Calibri"/>
                        <a:ea typeface="Calibri"/>
                        <a:cs typeface="+mn-cs"/>
                      </a:endParaRPr>
                    </a:p>
                  </a:txBody>
                  <a:tcPr marL="40158" marR="40158" marT="0" marB="0">
                    <a:lnL>
                      <a:noFill/>
                    </a:lnL>
                    <a:lnR>
                      <a:noFill/>
                    </a:lnR>
                    <a:lnT>
                      <a:noFill/>
                    </a:lnT>
                    <a:lnB>
                      <a:noFill/>
                    </a:lnB>
                    <a:solidFill>
                      <a:srgbClr val="C0C0C0"/>
                    </a:solidFill>
                  </a:tcPr>
                </a:tc>
                <a:tc>
                  <a:txBody>
                    <a:bodyPr/>
                    <a:lstStyle/>
                    <a:p>
                      <a:pPr algn="r" rtl="1">
                        <a:lnSpc>
                          <a:spcPct val="115000"/>
                        </a:lnSpc>
                        <a:spcAft>
                          <a:spcPts val="0"/>
                        </a:spcAft>
                      </a:pPr>
                      <a:r>
                        <a:rPr lang="he-IL" sz="1050">
                          <a:solidFill>
                            <a:srgbClr val="000000"/>
                          </a:solidFill>
                          <a:latin typeface="Calibri"/>
                          <a:ea typeface="Calibri"/>
                          <a:cs typeface="+mn-cs"/>
                        </a:rPr>
                        <a:t>פברואר – 5</a:t>
                      </a:r>
                      <a:endParaRPr lang="en-US" sz="1050">
                        <a:solidFill>
                          <a:srgbClr val="000000"/>
                        </a:solidFill>
                        <a:latin typeface="Calibri"/>
                        <a:ea typeface="Calibri"/>
                        <a:cs typeface="+mn-cs"/>
                      </a:endParaRPr>
                    </a:p>
                    <a:p>
                      <a:pPr algn="r" rtl="1">
                        <a:lnSpc>
                          <a:spcPct val="115000"/>
                        </a:lnSpc>
                        <a:spcAft>
                          <a:spcPts val="0"/>
                        </a:spcAft>
                      </a:pPr>
                      <a:r>
                        <a:rPr lang="he-IL" sz="1050">
                          <a:solidFill>
                            <a:srgbClr val="000000"/>
                          </a:solidFill>
                          <a:latin typeface="Calibri"/>
                          <a:ea typeface="Calibri"/>
                          <a:cs typeface="+mn-cs"/>
                        </a:rPr>
                        <a:t>מרץ -6</a:t>
                      </a:r>
                      <a:endParaRPr lang="en-US" sz="1050">
                        <a:solidFill>
                          <a:srgbClr val="000000"/>
                        </a:solidFill>
                        <a:latin typeface="Calibri"/>
                        <a:ea typeface="Calibri"/>
                        <a:cs typeface="+mn-cs"/>
                      </a:endParaRPr>
                    </a:p>
                  </a:txBody>
                  <a:tcPr marL="40158" marR="40158" marT="0" marB="0">
                    <a:lnL>
                      <a:noFill/>
                    </a:lnL>
                    <a:lnR>
                      <a:noFill/>
                    </a:lnR>
                    <a:lnT>
                      <a:noFill/>
                    </a:lnT>
                    <a:lnB>
                      <a:noFill/>
                    </a:lnB>
                    <a:solidFill>
                      <a:srgbClr val="C0C0C0"/>
                    </a:solidFill>
                  </a:tcPr>
                </a:tc>
                <a:tc>
                  <a:txBody>
                    <a:bodyPr/>
                    <a:lstStyle/>
                    <a:p>
                      <a:pPr rtl="0">
                        <a:lnSpc>
                          <a:spcPct val="115000"/>
                        </a:lnSpc>
                        <a:spcAft>
                          <a:spcPts val="0"/>
                        </a:spcAft>
                      </a:pPr>
                      <a:r>
                        <a:rPr lang="he-IL" sz="1050" dirty="0">
                          <a:solidFill>
                            <a:srgbClr val="000000"/>
                          </a:solidFill>
                          <a:latin typeface="Calibri"/>
                          <a:ea typeface="Calibri"/>
                          <a:cs typeface="+mn-cs"/>
                        </a:rPr>
                        <a:t>377</a:t>
                      </a:r>
                      <a:endParaRPr lang="en-US" sz="1050" dirty="0">
                        <a:solidFill>
                          <a:srgbClr val="000000"/>
                        </a:solidFill>
                        <a:latin typeface="Calibri"/>
                        <a:ea typeface="Calibri"/>
                        <a:cs typeface="+mn-cs"/>
                      </a:endParaRPr>
                    </a:p>
                  </a:txBody>
                  <a:tcPr marL="40158" marR="40158" marT="0" marB="0">
                    <a:lnL>
                      <a:noFill/>
                    </a:lnL>
                    <a:lnR>
                      <a:noFill/>
                    </a:lnR>
                    <a:lnT>
                      <a:noFill/>
                    </a:lnT>
                    <a:lnB>
                      <a:noFill/>
                    </a:lnB>
                    <a:solidFill>
                      <a:srgbClr val="C0C0C0"/>
                    </a:solidFill>
                  </a:tcPr>
                </a:tc>
              </a:tr>
              <a:tr h="470300">
                <a:tc>
                  <a:txBody>
                    <a:bodyPr/>
                    <a:lstStyle/>
                    <a:p>
                      <a:pPr rtl="0">
                        <a:lnSpc>
                          <a:spcPct val="115000"/>
                        </a:lnSpc>
                        <a:spcAft>
                          <a:spcPts val="0"/>
                        </a:spcAft>
                      </a:pPr>
                      <a:r>
                        <a:rPr lang="en-US" sz="1050" b="1">
                          <a:solidFill>
                            <a:srgbClr val="000000"/>
                          </a:solidFill>
                          <a:latin typeface="Calibri"/>
                          <a:ea typeface="Calibri"/>
                          <a:cs typeface="+mn-cs"/>
                        </a:rPr>
                        <a:t>MC 38-8</a:t>
                      </a:r>
                      <a:endParaRPr lang="en-US" sz="1050">
                        <a:solidFill>
                          <a:srgbClr val="000000"/>
                        </a:solidFill>
                        <a:latin typeface="Calibri"/>
                        <a:ea typeface="Calibri"/>
                        <a:cs typeface="+mn-cs"/>
                      </a:endParaRPr>
                    </a:p>
                  </a:txBody>
                  <a:tcPr marL="40158" marR="40158" marT="0" marB="0">
                    <a:lnL>
                      <a:noFill/>
                    </a:lnL>
                    <a:lnR>
                      <a:noFill/>
                    </a:lnR>
                    <a:lnT>
                      <a:noFill/>
                    </a:lnT>
                    <a:lnB>
                      <a:noFill/>
                    </a:lnB>
                  </a:tcPr>
                </a:tc>
                <a:tc>
                  <a:txBody>
                    <a:bodyPr/>
                    <a:lstStyle/>
                    <a:p>
                      <a:pPr algn="r" rtl="1">
                        <a:lnSpc>
                          <a:spcPct val="115000"/>
                        </a:lnSpc>
                        <a:spcAft>
                          <a:spcPts val="0"/>
                        </a:spcAft>
                      </a:pPr>
                      <a:r>
                        <a:rPr lang="he-IL" sz="1050">
                          <a:solidFill>
                            <a:srgbClr val="000000"/>
                          </a:solidFill>
                          <a:latin typeface="Calibri"/>
                          <a:ea typeface="Calibri"/>
                          <a:cs typeface="+mn-cs"/>
                        </a:rPr>
                        <a:t>צמח מפוצל צפוף, פרי מוסתר, אינו גלי </a:t>
                      </a:r>
                      <a:endParaRPr lang="en-US" sz="1050">
                        <a:solidFill>
                          <a:srgbClr val="000000"/>
                        </a:solidFill>
                        <a:latin typeface="Calibri"/>
                        <a:ea typeface="Calibri"/>
                        <a:cs typeface="+mn-cs"/>
                      </a:endParaRPr>
                    </a:p>
                  </a:txBody>
                  <a:tcPr marL="40158" marR="40158" marT="0" marB="0">
                    <a:lnL>
                      <a:noFill/>
                    </a:lnL>
                    <a:lnR>
                      <a:noFill/>
                    </a:lnR>
                    <a:lnT>
                      <a:noFill/>
                    </a:lnT>
                    <a:lnB>
                      <a:noFill/>
                    </a:lnB>
                  </a:tcPr>
                </a:tc>
                <a:tc>
                  <a:txBody>
                    <a:bodyPr/>
                    <a:lstStyle/>
                    <a:p>
                      <a:pPr algn="r" rtl="1">
                        <a:lnSpc>
                          <a:spcPct val="115000"/>
                        </a:lnSpc>
                        <a:spcAft>
                          <a:spcPts val="0"/>
                        </a:spcAft>
                      </a:pPr>
                      <a:r>
                        <a:rPr lang="he-IL" sz="1050" dirty="0">
                          <a:solidFill>
                            <a:srgbClr val="000000"/>
                          </a:solidFill>
                          <a:latin typeface="Calibri"/>
                          <a:ea typeface="Calibri"/>
                          <a:cs typeface="+mn-cs"/>
                        </a:rPr>
                        <a:t>פרי בינוני יפה, ביצתי ומאורך, אדום כהה, מוצק, מבריק ואחיד</a:t>
                      </a:r>
                      <a:endParaRPr lang="en-US" sz="1050" dirty="0">
                        <a:solidFill>
                          <a:srgbClr val="000000"/>
                        </a:solidFill>
                        <a:latin typeface="Calibri"/>
                        <a:ea typeface="Calibri"/>
                        <a:cs typeface="+mn-cs"/>
                      </a:endParaRPr>
                    </a:p>
                  </a:txBody>
                  <a:tcPr marL="40158" marR="40158" marT="0" marB="0">
                    <a:lnL>
                      <a:noFill/>
                    </a:lnL>
                    <a:lnR>
                      <a:noFill/>
                    </a:lnR>
                    <a:lnT>
                      <a:noFill/>
                    </a:lnT>
                    <a:lnB>
                      <a:noFill/>
                    </a:lnB>
                  </a:tcPr>
                </a:tc>
                <a:tc>
                  <a:txBody>
                    <a:bodyPr/>
                    <a:lstStyle/>
                    <a:p>
                      <a:pPr algn="r" rtl="1">
                        <a:lnSpc>
                          <a:spcPct val="115000"/>
                        </a:lnSpc>
                        <a:spcAft>
                          <a:spcPts val="0"/>
                        </a:spcAft>
                      </a:pPr>
                      <a:r>
                        <a:rPr lang="he-IL" sz="1050">
                          <a:solidFill>
                            <a:srgbClr val="000000"/>
                          </a:solidFill>
                          <a:latin typeface="Calibri"/>
                          <a:ea typeface="Calibri"/>
                          <a:cs typeface="+mn-cs"/>
                        </a:rPr>
                        <a:t>פברואר – 2</a:t>
                      </a:r>
                      <a:endParaRPr lang="en-US" sz="1050">
                        <a:solidFill>
                          <a:srgbClr val="000000"/>
                        </a:solidFill>
                        <a:latin typeface="Calibri"/>
                        <a:ea typeface="Calibri"/>
                        <a:cs typeface="+mn-cs"/>
                      </a:endParaRPr>
                    </a:p>
                    <a:p>
                      <a:pPr algn="r" rtl="1">
                        <a:lnSpc>
                          <a:spcPct val="115000"/>
                        </a:lnSpc>
                        <a:spcAft>
                          <a:spcPts val="0"/>
                        </a:spcAft>
                      </a:pPr>
                      <a:r>
                        <a:rPr lang="he-IL" sz="1050">
                          <a:solidFill>
                            <a:srgbClr val="000000"/>
                          </a:solidFill>
                          <a:latin typeface="Calibri"/>
                          <a:ea typeface="Calibri"/>
                          <a:cs typeface="+mn-cs"/>
                        </a:rPr>
                        <a:t>מרץ - 8</a:t>
                      </a:r>
                      <a:endParaRPr lang="en-US" sz="1050">
                        <a:solidFill>
                          <a:srgbClr val="000000"/>
                        </a:solidFill>
                        <a:latin typeface="Calibri"/>
                        <a:ea typeface="Calibri"/>
                        <a:cs typeface="+mn-cs"/>
                      </a:endParaRPr>
                    </a:p>
                  </a:txBody>
                  <a:tcPr marL="40158" marR="40158" marT="0" marB="0">
                    <a:lnL>
                      <a:noFill/>
                    </a:lnL>
                    <a:lnR>
                      <a:noFill/>
                    </a:lnR>
                    <a:lnT>
                      <a:noFill/>
                    </a:lnT>
                    <a:lnB>
                      <a:noFill/>
                    </a:lnB>
                  </a:tcPr>
                </a:tc>
                <a:tc>
                  <a:txBody>
                    <a:bodyPr/>
                    <a:lstStyle/>
                    <a:p>
                      <a:pPr rtl="0">
                        <a:lnSpc>
                          <a:spcPct val="115000"/>
                        </a:lnSpc>
                        <a:spcAft>
                          <a:spcPts val="0"/>
                        </a:spcAft>
                      </a:pPr>
                      <a:r>
                        <a:rPr lang="he-IL" sz="1050" dirty="0">
                          <a:solidFill>
                            <a:srgbClr val="000000"/>
                          </a:solidFill>
                          <a:latin typeface="Calibri"/>
                          <a:ea typeface="Calibri"/>
                          <a:cs typeface="+mn-cs"/>
                        </a:rPr>
                        <a:t>27</a:t>
                      </a:r>
                      <a:endParaRPr lang="en-US" sz="1050" dirty="0">
                        <a:solidFill>
                          <a:srgbClr val="000000"/>
                        </a:solidFill>
                        <a:latin typeface="Calibri"/>
                        <a:ea typeface="Calibri"/>
                        <a:cs typeface="+mn-cs"/>
                      </a:endParaRPr>
                    </a:p>
                  </a:txBody>
                  <a:tcPr marL="40158" marR="40158" marT="0" marB="0">
                    <a:lnL>
                      <a:noFill/>
                    </a:lnL>
                    <a:lnR>
                      <a:noFill/>
                    </a:lnR>
                    <a:lnT>
                      <a:noFill/>
                    </a:lnT>
                    <a:lnB>
                      <a:noFill/>
                    </a:lnB>
                  </a:tcPr>
                </a:tc>
              </a:tr>
              <a:tr h="627067">
                <a:tc>
                  <a:txBody>
                    <a:bodyPr/>
                    <a:lstStyle/>
                    <a:p>
                      <a:pPr rtl="0">
                        <a:lnSpc>
                          <a:spcPct val="115000"/>
                        </a:lnSpc>
                        <a:spcAft>
                          <a:spcPts val="0"/>
                        </a:spcAft>
                      </a:pPr>
                      <a:r>
                        <a:rPr lang="en-US" sz="1050" b="1">
                          <a:solidFill>
                            <a:srgbClr val="000000"/>
                          </a:solidFill>
                          <a:latin typeface="Calibri"/>
                          <a:ea typeface="Calibri"/>
                          <a:cs typeface="+mn-cs"/>
                        </a:rPr>
                        <a:t>MC 38-48</a:t>
                      </a:r>
                      <a:endParaRPr lang="en-US" sz="1050">
                        <a:solidFill>
                          <a:srgbClr val="000000"/>
                        </a:solidFill>
                        <a:latin typeface="Calibri"/>
                        <a:ea typeface="Calibri"/>
                        <a:cs typeface="+mn-cs"/>
                      </a:endParaRPr>
                    </a:p>
                  </a:txBody>
                  <a:tcPr marL="40158" marR="40158" marT="0" marB="0">
                    <a:lnL>
                      <a:noFill/>
                    </a:lnL>
                    <a:lnR>
                      <a:noFill/>
                    </a:lnR>
                    <a:lnT>
                      <a:noFill/>
                    </a:lnT>
                    <a:lnB>
                      <a:noFill/>
                    </a:lnB>
                    <a:solidFill>
                      <a:srgbClr val="C0C0C0"/>
                    </a:solidFill>
                  </a:tcPr>
                </a:tc>
                <a:tc>
                  <a:txBody>
                    <a:bodyPr/>
                    <a:lstStyle/>
                    <a:p>
                      <a:pPr algn="r" rtl="1">
                        <a:lnSpc>
                          <a:spcPct val="115000"/>
                        </a:lnSpc>
                        <a:spcAft>
                          <a:spcPts val="0"/>
                        </a:spcAft>
                      </a:pPr>
                      <a:r>
                        <a:rPr lang="he-IL" sz="1050">
                          <a:solidFill>
                            <a:srgbClr val="000000"/>
                          </a:solidFill>
                          <a:latin typeface="Calibri"/>
                          <a:ea typeface="Calibri"/>
                          <a:cs typeface="+mn-cs"/>
                        </a:rPr>
                        <a:t>צמח מפוצל צפוף, פרי מוסתר, אינו גלי</a:t>
                      </a:r>
                      <a:endParaRPr lang="en-US" sz="1050">
                        <a:solidFill>
                          <a:srgbClr val="000000"/>
                        </a:solidFill>
                        <a:latin typeface="Calibri"/>
                        <a:ea typeface="Calibri"/>
                        <a:cs typeface="+mn-cs"/>
                      </a:endParaRPr>
                    </a:p>
                  </a:txBody>
                  <a:tcPr marL="40158" marR="40158" marT="0" marB="0">
                    <a:lnL>
                      <a:noFill/>
                    </a:lnL>
                    <a:lnR>
                      <a:noFill/>
                    </a:lnR>
                    <a:lnT>
                      <a:noFill/>
                    </a:lnT>
                    <a:lnB>
                      <a:noFill/>
                    </a:lnB>
                    <a:solidFill>
                      <a:srgbClr val="C0C0C0"/>
                    </a:solidFill>
                  </a:tcPr>
                </a:tc>
                <a:tc>
                  <a:txBody>
                    <a:bodyPr/>
                    <a:lstStyle/>
                    <a:p>
                      <a:pPr algn="r" rtl="1">
                        <a:lnSpc>
                          <a:spcPct val="115000"/>
                        </a:lnSpc>
                        <a:spcAft>
                          <a:spcPts val="0"/>
                        </a:spcAft>
                      </a:pPr>
                      <a:r>
                        <a:rPr lang="he-IL" sz="1050">
                          <a:solidFill>
                            <a:srgbClr val="000000"/>
                          </a:solidFill>
                          <a:latin typeface="Calibri"/>
                          <a:ea typeface="Calibri"/>
                          <a:cs typeface="+mn-cs"/>
                        </a:rPr>
                        <a:t>פרי ביצתי יפה ומאורך, הקטן במקצת מ 38-8, אדום כהה, מוצק, מבריק ואחיד</a:t>
                      </a:r>
                      <a:endParaRPr lang="en-US" sz="1050">
                        <a:solidFill>
                          <a:srgbClr val="000000"/>
                        </a:solidFill>
                        <a:latin typeface="Calibri"/>
                        <a:ea typeface="Calibri"/>
                        <a:cs typeface="+mn-cs"/>
                      </a:endParaRPr>
                    </a:p>
                  </a:txBody>
                  <a:tcPr marL="40158" marR="40158" marT="0" marB="0">
                    <a:lnL>
                      <a:noFill/>
                    </a:lnL>
                    <a:lnR>
                      <a:noFill/>
                    </a:lnR>
                    <a:lnT>
                      <a:noFill/>
                    </a:lnT>
                    <a:lnB>
                      <a:noFill/>
                    </a:lnB>
                    <a:solidFill>
                      <a:srgbClr val="C0C0C0"/>
                    </a:solidFill>
                  </a:tcPr>
                </a:tc>
                <a:tc>
                  <a:txBody>
                    <a:bodyPr/>
                    <a:lstStyle/>
                    <a:p>
                      <a:pPr algn="r" rtl="1">
                        <a:lnSpc>
                          <a:spcPct val="115000"/>
                        </a:lnSpc>
                        <a:spcAft>
                          <a:spcPts val="0"/>
                        </a:spcAft>
                      </a:pPr>
                      <a:r>
                        <a:rPr lang="he-IL" sz="1050">
                          <a:solidFill>
                            <a:srgbClr val="000000"/>
                          </a:solidFill>
                          <a:latin typeface="Calibri"/>
                          <a:ea typeface="Calibri"/>
                          <a:cs typeface="+mn-cs"/>
                        </a:rPr>
                        <a:t>פברואר – 8</a:t>
                      </a:r>
                      <a:endParaRPr lang="en-US" sz="1050">
                        <a:solidFill>
                          <a:srgbClr val="000000"/>
                        </a:solidFill>
                        <a:latin typeface="Calibri"/>
                        <a:ea typeface="Calibri"/>
                        <a:cs typeface="+mn-cs"/>
                      </a:endParaRPr>
                    </a:p>
                    <a:p>
                      <a:pPr algn="r" rtl="1">
                        <a:lnSpc>
                          <a:spcPct val="115000"/>
                        </a:lnSpc>
                        <a:spcAft>
                          <a:spcPts val="0"/>
                        </a:spcAft>
                      </a:pPr>
                      <a:r>
                        <a:rPr lang="he-IL" sz="1050">
                          <a:solidFill>
                            <a:srgbClr val="000000"/>
                          </a:solidFill>
                          <a:latin typeface="Calibri"/>
                          <a:ea typeface="Calibri"/>
                          <a:cs typeface="+mn-cs"/>
                        </a:rPr>
                        <a:t>מרץ - 4</a:t>
                      </a:r>
                      <a:endParaRPr lang="en-US" sz="1050">
                        <a:solidFill>
                          <a:srgbClr val="000000"/>
                        </a:solidFill>
                        <a:latin typeface="Calibri"/>
                        <a:ea typeface="Calibri"/>
                        <a:cs typeface="+mn-cs"/>
                      </a:endParaRPr>
                    </a:p>
                  </a:txBody>
                  <a:tcPr marL="40158" marR="40158" marT="0" marB="0">
                    <a:lnL>
                      <a:noFill/>
                    </a:lnL>
                    <a:lnR>
                      <a:noFill/>
                    </a:lnR>
                    <a:lnT>
                      <a:noFill/>
                    </a:lnT>
                    <a:lnB>
                      <a:noFill/>
                    </a:lnB>
                    <a:solidFill>
                      <a:srgbClr val="C0C0C0"/>
                    </a:solidFill>
                  </a:tcPr>
                </a:tc>
                <a:tc>
                  <a:txBody>
                    <a:bodyPr/>
                    <a:lstStyle/>
                    <a:p>
                      <a:pPr rtl="0">
                        <a:lnSpc>
                          <a:spcPct val="115000"/>
                        </a:lnSpc>
                        <a:spcAft>
                          <a:spcPts val="0"/>
                        </a:spcAft>
                      </a:pPr>
                      <a:r>
                        <a:rPr lang="he-IL" sz="1050" dirty="0">
                          <a:solidFill>
                            <a:srgbClr val="000000"/>
                          </a:solidFill>
                          <a:latin typeface="Calibri"/>
                          <a:ea typeface="Calibri"/>
                          <a:cs typeface="+mn-cs"/>
                        </a:rPr>
                        <a:t>81</a:t>
                      </a:r>
                      <a:endParaRPr lang="en-US" sz="1050" dirty="0">
                        <a:solidFill>
                          <a:srgbClr val="000000"/>
                        </a:solidFill>
                        <a:latin typeface="Calibri"/>
                        <a:ea typeface="Calibri"/>
                        <a:cs typeface="+mn-cs"/>
                      </a:endParaRPr>
                    </a:p>
                  </a:txBody>
                  <a:tcPr marL="40158" marR="40158" marT="0" marB="0">
                    <a:lnL>
                      <a:noFill/>
                    </a:lnL>
                    <a:lnR>
                      <a:noFill/>
                    </a:lnR>
                    <a:lnT>
                      <a:noFill/>
                    </a:lnT>
                    <a:lnB>
                      <a:noFill/>
                    </a:lnB>
                    <a:solidFill>
                      <a:srgbClr val="C0C0C0"/>
                    </a:solidFill>
                  </a:tcPr>
                </a:tc>
              </a:tr>
              <a:tr h="313533">
                <a:tc>
                  <a:txBody>
                    <a:bodyPr/>
                    <a:lstStyle/>
                    <a:p>
                      <a:pPr rtl="0">
                        <a:lnSpc>
                          <a:spcPct val="115000"/>
                        </a:lnSpc>
                        <a:spcAft>
                          <a:spcPts val="0"/>
                        </a:spcAft>
                      </a:pPr>
                      <a:r>
                        <a:rPr lang="en-US" sz="1050" b="1">
                          <a:solidFill>
                            <a:srgbClr val="000000"/>
                          </a:solidFill>
                          <a:latin typeface="Calibri"/>
                          <a:ea typeface="Calibri"/>
                          <a:cs typeface="+mn-cs"/>
                        </a:rPr>
                        <a:t>MC 44-1</a:t>
                      </a:r>
                      <a:endParaRPr lang="en-US" sz="1050">
                        <a:solidFill>
                          <a:srgbClr val="000000"/>
                        </a:solidFill>
                        <a:latin typeface="Calibri"/>
                        <a:ea typeface="Calibri"/>
                        <a:cs typeface="+mn-cs"/>
                      </a:endParaRPr>
                    </a:p>
                  </a:txBody>
                  <a:tcPr marL="40158" marR="40158" marT="0" marB="0">
                    <a:lnL>
                      <a:noFill/>
                    </a:lnL>
                    <a:lnR>
                      <a:noFill/>
                    </a:lnR>
                    <a:lnT>
                      <a:noFill/>
                    </a:lnT>
                    <a:lnB>
                      <a:noFill/>
                    </a:lnB>
                  </a:tcPr>
                </a:tc>
                <a:tc>
                  <a:txBody>
                    <a:bodyPr/>
                    <a:lstStyle/>
                    <a:p>
                      <a:pPr algn="r" rtl="1">
                        <a:lnSpc>
                          <a:spcPct val="115000"/>
                        </a:lnSpc>
                        <a:spcAft>
                          <a:spcPts val="0"/>
                        </a:spcAft>
                      </a:pPr>
                      <a:r>
                        <a:rPr lang="he-IL" sz="1050">
                          <a:solidFill>
                            <a:srgbClr val="000000"/>
                          </a:solidFill>
                          <a:latin typeface="Calibri"/>
                          <a:ea typeface="Calibri"/>
                          <a:cs typeface="+mn-cs"/>
                        </a:rPr>
                        <a:t>צמח גדול זקוף ומפוצל, פרי מוסתר</a:t>
                      </a:r>
                      <a:endParaRPr lang="en-US" sz="1050">
                        <a:solidFill>
                          <a:srgbClr val="000000"/>
                        </a:solidFill>
                        <a:latin typeface="Calibri"/>
                        <a:ea typeface="Calibri"/>
                        <a:cs typeface="+mn-cs"/>
                      </a:endParaRPr>
                    </a:p>
                  </a:txBody>
                  <a:tcPr marL="40158" marR="40158" marT="0" marB="0">
                    <a:lnL>
                      <a:noFill/>
                    </a:lnL>
                    <a:lnR>
                      <a:noFill/>
                    </a:lnR>
                    <a:lnT>
                      <a:noFill/>
                    </a:lnT>
                    <a:lnB>
                      <a:noFill/>
                    </a:lnB>
                  </a:tcPr>
                </a:tc>
                <a:tc>
                  <a:txBody>
                    <a:bodyPr/>
                    <a:lstStyle/>
                    <a:p>
                      <a:pPr algn="r" rtl="1">
                        <a:lnSpc>
                          <a:spcPct val="115000"/>
                        </a:lnSpc>
                        <a:spcAft>
                          <a:spcPts val="0"/>
                        </a:spcAft>
                      </a:pPr>
                      <a:r>
                        <a:rPr lang="he-IL" sz="1050">
                          <a:solidFill>
                            <a:srgbClr val="000000"/>
                          </a:solidFill>
                          <a:latin typeface="Calibri"/>
                          <a:ea typeface="Calibri"/>
                          <a:cs typeface="+mn-cs"/>
                        </a:rPr>
                        <a:t>פרי קטן, מעוגל, בהיר ודי אחיד</a:t>
                      </a:r>
                      <a:endParaRPr lang="en-US" sz="1050">
                        <a:solidFill>
                          <a:srgbClr val="000000"/>
                        </a:solidFill>
                        <a:latin typeface="Calibri"/>
                        <a:ea typeface="Calibri"/>
                        <a:cs typeface="+mn-cs"/>
                      </a:endParaRPr>
                    </a:p>
                  </a:txBody>
                  <a:tcPr marL="40158" marR="40158" marT="0" marB="0">
                    <a:lnL>
                      <a:noFill/>
                    </a:lnL>
                    <a:lnR>
                      <a:noFill/>
                    </a:lnR>
                    <a:lnT>
                      <a:noFill/>
                    </a:lnT>
                    <a:lnB>
                      <a:noFill/>
                    </a:lnB>
                  </a:tcPr>
                </a:tc>
                <a:tc>
                  <a:txBody>
                    <a:bodyPr/>
                    <a:lstStyle/>
                    <a:p>
                      <a:pPr algn="r" rtl="1">
                        <a:lnSpc>
                          <a:spcPct val="115000"/>
                        </a:lnSpc>
                        <a:spcAft>
                          <a:spcPts val="0"/>
                        </a:spcAft>
                      </a:pPr>
                      <a:r>
                        <a:rPr lang="he-IL" sz="1050">
                          <a:solidFill>
                            <a:srgbClr val="000000"/>
                          </a:solidFill>
                          <a:latin typeface="Calibri"/>
                          <a:ea typeface="Calibri"/>
                          <a:cs typeface="+mn-cs"/>
                        </a:rPr>
                        <a:t>פברואר – אין פרי</a:t>
                      </a:r>
                      <a:endParaRPr lang="en-US" sz="1050">
                        <a:solidFill>
                          <a:srgbClr val="000000"/>
                        </a:solidFill>
                        <a:latin typeface="Calibri"/>
                        <a:ea typeface="Calibri"/>
                        <a:cs typeface="+mn-cs"/>
                      </a:endParaRPr>
                    </a:p>
                    <a:p>
                      <a:pPr algn="r" rtl="1">
                        <a:lnSpc>
                          <a:spcPct val="115000"/>
                        </a:lnSpc>
                        <a:spcAft>
                          <a:spcPts val="0"/>
                        </a:spcAft>
                      </a:pPr>
                      <a:r>
                        <a:rPr lang="he-IL" sz="1050">
                          <a:solidFill>
                            <a:srgbClr val="000000"/>
                          </a:solidFill>
                          <a:latin typeface="Calibri"/>
                          <a:ea typeface="Calibri"/>
                          <a:cs typeface="+mn-cs"/>
                        </a:rPr>
                        <a:t>מרץ - 8</a:t>
                      </a:r>
                      <a:endParaRPr lang="en-US" sz="1050">
                        <a:solidFill>
                          <a:srgbClr val="000000"/>
                        </a:solidFill>
                        <a:latin typeface="Calibri"/>
                        <a:ea typeface="Calibri"/>
                        <a:cs typeface="+mn-cs"/>
                      </a:endParaRPr>
                    </a:p>
                  </a:txBody>
                  <a:tcPr marL="40158" marR="40158" marT="0" marB="0">
                    <a:lnL>
                      <a:noFill/>
                    </a:lnL>
                    <a:lnR>
                      <a:noFill/>
                    </a:lnR>
                    <a:lnT>
                      <a:noFill/>
                    </a:lnT>
                    <a:lnB>
                      <a:noFill/>
                    </a:lnB>
                  </a:tcPr>
                </a:tc>
                <a:tc>
                  <a:txBody>
                    <a:bodyPr/>
                    <a:lstStyle/>
                    <a:p>
                      <a:pPr rtl="0">
                        <a:lnSpc>
                          <a:spcPct val="115000"/>
                        </a:lnSpc>
                        <a:spcAft>
                          <a:spcPts val="0"/>
                        </a:spcAft>
                      </a:pPr>
                      <a:r>
                        <a:rPr lang="he-IL" sz="1050" dirty="0">
                          <a:solidFill>
                            <a:srgbClr val="000000"/>
                          </a:solidFill>
                          <a:latin typeface="Calibri"/>
                          <a:ea typeface="Calibri"/>
                          <a:cs typeface="+mn-cs"/>
                        </a:rPr>
                        <a:t>742</a:t>
                      </a:r>
                      <a:endParaRPr lang="en-US" sz="1050" dirty="0">
                        <a:solidFill>
                          <a:srgbClr val="000000"/>
                        </a:solidFill>
                        <a:latin typeface="Calibri"/>
                        <a:ea typeface="Calibri"/>
                        <a:cs typeface="+mn-cs"/>
                      </a:endParaRPr>
                    </a:p>
                  </a:txBody>
                  <a:tcPr marL="40158" marR="40158" marT="0" marB="0">
                    <a:lnL>
                      <a:noFill/>
                    </a:lnL>
                    <a:lnR>
                      <a:noFill/>
                    </a:lnR>
                    <a:lnT>
                      <a:noFill/>
                    </a:lnT>
                    <a:lnB>
                      <a:noFill/>
                    </a:lnB>
                  </a:tcPr>
                </a:tc>
              </a:tr>
              <a:tr h="313533">
                <a:tc>
                  <a:txBody>
                    <a:bodyPr/>
                    <a:lstStyle/>
                    <a:p>
                      <a:pPr rtl="0">
                        <a:lnSpc>
                          <a:spcPct val="115000"/>
                        </a:lnSpc>
                        <a:spcAft>
                          <a:spcPts val="0"/>
                        </a:spcAft>
                      </a:pPr>
                      <a:r>
                        <a:rPr lang="en-US" sz="1050" b="1">
                          <a:solidFill>
                            <a:srgbClr val="000000"/>
                          </a:solidFill>
                          <a:latin typeface="Calibri"/>
                          <a:ea typeface="Calibri"/>
                          <a:cs typeface="+mn-cs"/>
                        </a:rPr>
                        <a:t>MC 46-4</a:t>
                      </a:r>
                      <a:endParaRPr lang="en-US" sz="1050">
                        <a:solidFill>
                          <a:srgbClr val="000000"/>
                        </a:solidFill>
                        <a:latin typeface="Calibri"/>
                        <a:ea typeface="Calibri"/>
                        <a:cs typeface="+mn-cs"/>
                      </a:endParaRPr>
                    </a:p>
                  </a:txBody>
                  <a:tcPr marL="40158" marR="40158" marT="0" marB="0">
                    <a:lnL>
                      <a:noFill/>
                    </a:lnL>
                    <a:lnR>
                      <a:noFill/>
                    </a:lnR>
                    <a:lnT>
                      <a:noFill/>
                    </a:lnT>
                    <a:lnB>
                      <a:noFill/>
                    </a:lnB>
                    <a:solidFill>
                      <a:srgbClr val="C0C0C0"/>
                    </a:solidFill>
                  </a:tcPr>
                </a:tc>
                <a:tc>
                  <a:txBody>
                    <a:bodyPr/>
                    <a:lstStyle/>
                    <a:p>
                      <a:pPr algn="r" rtl="1">
                        <a:lnSpc>
                          <a:spcPct val="115000"/>
                        </a:lnSpc>
                        <a:spcAft>
                          <a:spcPts val="0"/>
                        </a:spcAft>
                      </a:pPr>
                      <a:r>
                        <a:rPr lang="he-IL" sz="1050">
                          <a:solidFill>
                            <a:srgbClr val="000000"/>
                          </a:solidFill>
                          <a:latin typeface="Calibri"/>
                          <a:ea typeface="Calibri"/>
                          <a:cs typeface="+mn-cs"/>
                        </a:rPr>
                        <a:t>צמח קומפקטי, עוקצי פרי ארוכים</a:t>
                      </a:r>
                      <a:endParaRPr lang="en-US" sz="1050">
                        <a:solidFill>
                          <a:srgbClr val="000000"/>
                        </a:solidFill>
                        <a:latin typeface="Calibri"/>
                        <a:ea typeface="Calibri"/>
                        <a:cs typeface="+mn-cs"/>
                      </a:endParaRPr>
                    </a:p>
                  </a:txBody>
                  <a:tcPr marL="40158" marR="40158" marT="0" marB="0">
                    <a:lnL>
                      <a:noFill/>
                    </a:lnL>
                    <a:lnR>
                      <a:noFill/>
                    </a:lnR>
                    <a:lnT>
                      <a:noFill/>
                    </a:lnT>
                    <a:lnB>
                      <a:noFill/>
                    </a:lnB>
                    <a:solidFill>
                      <a:srgbClr val="C0C0C0"/>
                    </a:solidFill>
                  </a:tcPr>
                </a:tc>
                <a:tc>
                  <a:txBody>
                    <a:bodyPr/>
                    <a:lstStyle/>
                    <a:p>
                      <a:pPr algn="r" rtl="1">
                        <a:lnSpc>
                          <a:spcPct val="115000"/>
                        </a:lnSpc>
                        <a:spcAft>
                          <a:spcPts val="0"/>
                        </a:spcAft>
                      </a:pPr>
                      <a:r>
                        <a:rPr lang="he-IL" sz="1050">
                          <a:solidFill>
                            <a:srgbClr val="000000"/>
                          </a:solidFill>
                          <a:latin typeface="Calibri"/>
                          <a:ea typeface="Calibri"/>
                          <a:cs typeface="+mn-cs"/>
                        </a:rPr>
                        <a:t>פרי קטן, כהה, אחיד ומבריק</a:t>
                      </a:r>
                      <a:endParaRPr lang="en-US" sz="1050">
                        <a:solidFill>
                          <a:srgbClr val="000000"/>
                        </a:solidFill>
                        <a:latin typeface="Calibri"/>
                        <a:ea typeface="Calibri"/>
                        <a:cs typeface="+mn-cs"/>
                      </a:endParaRPr>
                    </a:p>
                  </a:txBody>
                  <a:tcPr marL="40158" marR="40158" marT="0" marB="0">
                    <a:lnL>
                      <a:noFill/>
                    </a:lnL>
                    <a:lnR>
                      <a:noFill/>
                    </a:lnR>
                    <a:lnT>
                      <a:noFill/>
                    </a:lnT>
                    <a:lnB>
                      <a:noFill/>
                    </a:lnB>
                    <a:solidFill>
                      <a:srgbClr val="C0C0C0"/>
                    </a:solidFill>
                  </a:tcPr>
                </a:tc>
                <a:tc>
                  <a:txBody>
                    <a:bodyPr/>
                    <a:lstStyle/>
                    <a:p>
                      <a:pPr algn="r" rtl="1">
                        <a:lnSpc>
                          <a:spcPct val="115000"/>
                        </a:lnSpc>
                        <a:spcAft>
                          <a:spcPts val="0"/>
                        </a:spcAft>
                      </a:pPr>
                      <a:r>
                        <a:rPr lang="he-IL" sz="1050">
                          <a:solidFill>
                            <a:srgbClr val="000000"/>
                          </a:solidFill>
                          <a:latin typeface="Calibri"/>
                          <a:ea typeface="Calibri"/>
                          <a:cs typeface="+mn-cs"/>
                        </a:rPr>
                        <a:t>פברואר – 0</a:t>
                      </a:r>
                      <a:endParaRPr lang="en-US" sz="1050">
                        <a:solidFill>
                          <a:srgbClr val="000000"/>
                        </a:solidFill>
                        <a:latin typeface="Calibri"/>
                        <a:ea typeface="Calibri"/>
                        <a:cs typeface="+mn-cs"/>
                      </a:endParaRPr>
                    </a:p>
                    <a:p>
                      <a:pPr algn="r" rtl="1">
                        <a:lnSpc>
                          <a:spcPct val="115000"/>
                        </a:lnSpc>
                        <a:spcAft>
                          <a:spcPts val="0"/>
                        </a:spcAft>
                      </a:pPr>
                      <a:r>
                        <a:rPr lang="he-IL" sz="1050">
                          <a:solidFill>
                            <a:srgbClr val="000000"/>
                          </a:solidFill>
                          <a:latin typeface="Calibri"/>
                          <a:ea typeface="Calibri"/>
                          <a:cs typeface="+mn-cs"/>
                        </a:rPr>
                        <a:t>מרץ - 5</a:t>
                      </a:r>
                      <a:endParaRPr lang="en-US" sz="1050">
                        <a:solidFill>
                          <a:srgbClr val="000000"/>
                        </a:solidFill>
                        <a:latin typeface="Calibri"/>
                        <a:ea typeface="Calibri"/>
                        <a:cs typeface="+mn-cs"/>
                      </a:endParaRPr>
                    </a:p>
                  </a:txBody>
                  <a:tcPr marL="40158" marR="40158" marT="0" marB="0">
                    <a:lnL>
                      <a:noFill/>
                    </a:lnL>
                    <a:lnR>
                      <a:noFill/>
                    </a:lnR>
                    <a:lnT>
                      <a:noFill/>
                    </a:lnT>
                    <a:lnB>
                      <a:noFill/>
                    </a:lnB>
                    <a:solidFill>
                      <a:srgbClr val="C0C0C0"/>
                    </a:solidFill>
                  </a:tcPr>
                </a:tc>
                <a:tc>
                  <a:txBody>
                    <a:bodyPr/>
                    <a:lstStyle/>
                    <a:p>
                      <a:pPr rtl="0">
                        <a:lnSpc>
                          <a:spcPct val="115000"/>
                        </a:lnSpc>
                        <a:spcAft>
                          <a:spcPts val="0"/>
                        </a:spcAft>
                      </a:pPr>
                      <a:r>
                        <a:rPr lang="en-US" sz="1050" dirty="0">
                          <a:solidFill>
                            <a:srgbClr val="000000"/>
                          </a:solidFill>
                          <a:latin typeface="Arial"/>
                          <a:ea typeface="Calibri"/>
                          <a:cs typeface="+mn-cs"/>
                        </a:rPr>
                        <a:t>132</a:t>
                      </a:r>
                      <a:endParaRPr lang="en-US" sz="1050" dirty="0">
                        <a:solidFill>
                          <a:srgbClr val="000000"/>
                        </a:solidFill>
                        <a:latin typeface="Calibri"/>
                        <a:ea typeface="Calibri"/>
                        <a:cs typeface="+mn-cs"/>
                      </a:endParaRPr>
                    </a:p>
                  </a:txBody>
                  <a:tcPr marL="40158" marR="40158" marT="0" marB="0">
                    <a:lnL>
                      <a:noFill/>
                    </a:lnL>
                    <a:lnR>
                      <a:noFill/>
                    </a:lnR>
                    <a:lnT>
                      <a:noFill/>
                    </a:lnT>
                    <a:lnB>
                      <a:noFill/>
                    </a:lnB>
                    <a:solidFill>
                      <a:srgbClr val="C0C0C0"/>
                    </a:solidFill>
                  </a:tcPr>
                </a:tc>
              </a:tr>
              <a:tr h="470300">
                <a:tc>
                  <a:txBody>
                    <a:bodyPr/>
                    <a:lstStyle/>
                    <a:p>
                      <a:pPr rtl="0">
                        <a:lnSpc>
                          <a:spcPct val="115000"/>
                        </a:lnSpc>
                        <a:spcAft>
                          <a:spcPts val="0"/>
                        </a:spcAft>
                      </a:pPr>
                      <a:r>
                        <a:rPr lang="en-US" sz="1050" b="1">
                          <a:solidFill>
                            <a:srgbClr val="000000"/>
                          </a:solidFill>
                          <a:latin typeface="Calibri"/>
                          <a:ea typeface="Calibri"/>
                          <a:cs typeface="+mn-cs"/>
                        </a:rPr>
                        <a:t>MC46-33</a:t>
                      </a:r>
                      <a:endParaRPr lang="en-US" sz="1050">
                        <a:solidFill>
                          <a:srgbClr val="000000"/>
                        </a:solidFill>
                        <a:latin typeface="Calibri"/>
                        <a:ea typeface="Calibri"/>
                        <a:cs typeface="+mn-cs"/>
                      </a:endParaRPr>
                    </a:p>
                  </a:txBody>
                  <a:tcPr marL="40158" marR="40158" marT="0" marB="0">
                    <a:lnL>
                      <a:noFill/>
                    </a:lnL>
                    <a:lnR>
                      <a:noFill/>
                    </a:lnR>
                    <a:lnT>
                      <a:noFill/>
                    </a:lnT>
                    <a:lnB>
                      <a:noFill/>
                    </a:lnB>
                  </a:tcPr>
                </a:tc>
                <a:tc>
                  <a:txBody>
                    <a:bodyPr/>
                    <a:lstStyle/>
                    <a:p>
                      <a:pPr algn="r" rtl="1">
                        <a:lnSpc>
                          <a:spcPct val="115000"/>
                        </a:lnSpc>
                        <a:spcAft>
                          <a:spcPts val="0"/>
                        </a:spcAft>
                      </a:pPr>
                      <a:r>
                        <a:rPr lang="he-IL" sz="1050">
                          <a:solidFill>
                            <a:srgbClr val="000000"/>
                          </a:solidFill>
                          <a:latin typeface="Calibri"/>
                          <a:ea typeface="Calibri"/>
                          <a:cs typeface="+mn-cs"/>
                        </a:rPr>
                        <a:t>צמח קומפקטי, עוקצים ארוכים ופרי חשוף. </a:t>
                      </a:r>
                      <a:endParaRPr lang="en-US" sz="1050">
                        <a:solidFill>
                          <a:srgbClr val="000000"/>
                        </a:solidFill>
                        <a:latin typeface="Calibri"/>
                        <a:ea typeface="Calibri"/>
                        <a:cs typeface="+mn-cs"/>
                      </a:endParaRPr>
                    </a:p>
                  </a:txBody>
                  <a:tcPr marL="40158" marR="40158" marT="0" marB="0">
                    <a:lnL>
                      <a:noFill/>
                    </a:lnL>
                    <a:lnR>
                      <a:noFill/>
                    </a:lnR>
                    <a:lnT>
                      <a:noFill/>
                    </a:lnT>
                    <a:lnB>
                      <a:noFill/>
                    </a:lnB>
                  </a:tcPr>
                </a:tc>
                <a:tc>
                  <a:txBody>
                    <a:bodyPr/>
                    <a:lstStyle/>
                    <a:p>
                      <a:pPr algn="r" rtl="1">
                        <a:lnSpc>
                          <a:spcPct val="115000"/>
                        </a:lnSpc>
                        <a:spcAft>
                          <a:spcPts val="0"/>
                        </a:spcAft>
                      </a:pPr>
                      <a:r>
                        <a:rPr lang="he-IL" sz="1050">
                          <a:solidFill>
                            <a:srgbClr val="000000"/>
                          </a:solidFill>
                          <a:latin typeface="Calibri"/>
                          <a:ea typeface="Calibri"/>
                          <a:cs typeface="+mn-cs"/>
                        </a:rPr>
                        <a:t>פרי בינוני, כהה, לא אחיד ובעל זרעים בולטים.</a:t>
                      </a:r>
                      <a:endParaRPr lang="en-US" sz="1050">
                        <a:solidFill>
                          <a:srgbClr val="000000"/>
                        </a:solidFill>
                        <a:latin typeface="Calibri"/>
                        <a:ea typeface="Calibri"/>
                        <a:cs typeface="+mn-cs"/>
                      </a:endParaRPr>
                    </a:p>
                  </a:txBody>
                  <a:tcPr marL="40158" marR="40158" marT="0" marB="0">
                    <a:lnL>
                      <a:noFill/>
                    </a:lnL>
                    <a:lnR>
                      <a:noFill/>
                    </a:lnR>
                    <a:lnT>
                      <a:noFill/>
                    </a:lnT>
                    <a:lnB>
                      <a:noFill/>
                    </a:lnB>
                  </a:tcPr>
                </a:tc>
                <a:tc>
                  <a:txBody>
                    <a:bodyPr/>
                    <a:lstStyle/>
                    <a:p>
                      <a:pPr algn="r" rtl="1">
                        <a:lnSpc>
                          <a:spcPct val="115000"/>
                        </a:lnSpc>
                        <a:spcAft>
                          <a:spcPts val="0"/>
                        </a:spcAft>
                      </a:pPr>
                      <a:r>
                        <a:rPr lang="he-IL" sz="1050">
                          <a:solidFill>
                            <a:srgbClr val="000000"/>
                          </a:solidFill>
                          <a:latin typeface="Calibri"/>
                          <a:ea typeface="Calibri"/>
                          <a:cs typeface="+mn-cs"/>
                        </a:rPr>
                        <a:t>פברואר – 9</a:t>
                      </a:r>
                      <a:endParaRPr lang="en-US" sz="1050">
                        <a:solidFill>
                          <a:srgbClr val="000000"/>
                        </a:solidFill>
                        <a:latin typeface="Calibri"/>
                        <a:ea typeface="Calibri"/>
                        <a:cs typeface="+mn-cs"/>
                      </a:endParaRPr>
                    </a:p>
                    <a:p>
                      <a:pPr algn="r" rtl="1">
                        <a:lnSpc>
                          <a:spcPct val="115000"/>
                        </a:lnSpc>
                        <a:spcAft>
                          <a:spcPts val="0"/>
                        </a:spcAft>
                      </a:pPr>
                      <a:r>
                        <a:rPr lang="he-IL" sz="1050">
                          <a:solidFill>
                            <a:srgbClr val="000000"/>
                          </a:solidFill>
                          <a:latin typeface="Calibri"/>
                          <a:ea typeface="Calibri"/>
                          <a:cs typeface="+mn-cs"/>
                        </a:rPr>
                        <a:t>מרץ - 5</a:t>
                      </a:r>
                      <a:endParaRPr lang="en-US" sz="1050">
                        <a:solidFill>
                          <a:srgbClr val="000000"/>
                        </a:solidFill>
                        <a:latin typeface="Calibri"/>
                        <a:ea typeface="Calibri"/>
                        <a:cs typeface="+mn-cs"/>
                      </a:endParaRPr>
                    </a:p>
                  </a:txBody>
                  <a:tcPr marL="40158" marR="40158" marT="0" marB="0">
                    <a:lnL>
                      <a:noFill/>
                    </a:lnL>
                    <a:lnR>
                      <a:noFill/>
                    </a:lnR>
                    <a:lnT>
                      <a:noFill/>
                    </a:lnT>
                    <a:lnB>
                      <a:noFill/>
                    </a:lnB>
                  </a:tcPr>
                </a:tc>
                <a:tc>
                  <a:txBody>
                    <a:bodyPr/>
                    <a:lstStyle/>
                    <a:p>
                      <a:pPr rtl="0">
                        <a:lnSpc>
                          <a:spcPct val="115000"/>
                        </a:lnSpc>
                        <a:spcAft>
                          <a:spcPts val="0"/>
                        </a:spcAft>
                      </a:pPr>
                      <a:r>
                        <a:rPr lang="en-US" sz="1050" dirty="0">
                          <a:solidFill>
                            <a:srgbClr val="000000"/>
                          </a:solidFill>
                          <a:latin typeface="Arial"/>
                          <a:ea typeface="Calibri"/>
                          <a:cs typeface="+mn-cs"/>
                        </a:rPr>
                        <a:t>199</a:t>
                      </a:r>
                      <a:endParaRPr lang="en-US" sz="1050" dirty="0">
                        <a:solidFill>
                          <a:srgbClr val="000000"/>
                        </a:solidFill>
                        <a:latin typeface="Calibri"/>
                        <a:ea typeface="Calibri"/>
                        <a:cs typeface="+mn-cs"/>
                      </a:endParaRPr>
                    </a:p>
                  </a:txBody>
                  <a:tcPr marL="40158" marR="40158" marT="0" marB="0">
                    <a:lnL>
                      <a:noFill/>
                    </a:lnL>
                    <a:lnR>
                      <a:noFill/>
                    </a:lnR>
                    <a:lnT>
                      <a:noFill/>
                    </a:lnT>
                    <a:lnB>
                      <a:noFill/>
                    </a:lnB>
                  </a:tcPr>
                </a:tc>
              </a:tr>
              <a:tr h="470300">
                <a:tc>
                  <a:txBody>
                    <a:bodyPr/>
                    <a:lstStyle/>
                    <a:p>
                      <a:pPr rtl="0">
                        <a:lnSpc>
                          <a:spcPct val="115000"/>
                        </a:lnSpc>
                        <a:spcAft>
                          <a:spcPts val="0"/>
                        </a:spcAft>
                      </a:pPr>
                      <a:r>
                        <a:rPr lang="en-US" sz="1050" b="1">
                          <a:solidFill>
                            <a:srgbClr val="000000"/>
                          </a:solidFill>
                          <a:latin typeface="Calibri"/>
                          <a:ea typeface="Calibri"/>
                          <a:cs typeface="+mn-cs"/>
                        </a:rPr>
                        <a:t>MC 43-72</a:t>
                      </a:r>
                      <a:endParaRPr lang="en-US" sz="1050">
                        <a:solidFill>
                          <a:srgbClr val="000000"/>
                        </a:solidFill>
                        <a:latin typeface="Calibri"/>
                        <a:ea typeface="Calibri"/>
                        <a:cs typeface="+mn-cs"/>
                      </a:endParaRPr>
                    </a:p>
                  </a:txBody>
                  <a:tcPr marL="40158" marR="40158"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r" rtl="1">
                        <a:lnSpc>
                          <a:spcPct val="115000"/>
                        </a:lnSpc>
                        <a:spcAft>
                          <a:spcPts val="0"/>
                        </a:spcAft>
                      </a:pPr>
                      <a:r>
                        <a:rPr lang="he-IL" sz="1050">
                          <a:solidFill>
                            <a:srgbClr val="000000"/>
                          </a:solidFill>
                          <a:latin typeface="Calibri"/>
                          <a:ea typeface="Calibri"/>
                          <a:cs typeface="+mn-cs"/>
                        </a:rPr>
                        <a:t>צמח קומפקטי, צימוח צפוף,  פרי חשוף.</a:t>
                      </a:r>
                      <a:endParaRPr lang="en-US" sz="1050">
                        <a:solidFill>
                          <a:srgbClr val="000000"/>
                        </a:solidFill>
                        <a:latin typeface="Calibri"/>
                        <a:ea typeface="Calibri"/>
                        <a:cs typeface="+mn-cs"/>
                      </a:endParaRPr>
                    </a:p>
                  </a:txBody>
                  <a:tcPr marL="40158" marR="40158"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r" rtl="1">
                        <a:lnSpc>
                          <a:spcPct val="115000"/>
                        </a:lnSpc>
                        <a:spcAft>
                          <a:spcPts val="0"/>
                        </a:spcAft>
                      </a:pPr>
                      <a:r>
                        <a:rPr lang="he-IL" sz="1050">
                          <a:solidFill>
                            <a:srgbClr val="000000"/>
                          </a:solidFill>
                          <a:latin typeface="Calibri"/>
                          <a:ea typeface="Calibri"/>
                          <a:cs typeface="+mn-cs"/>
                        </a:rPr>
                        <a:t>פרי בינוני, אדום יפה, מאורך,קשה, לא אחיד</a:t>
                      </a:r>
                      <a:endParaRPr lang="en-US" sz="1050">
                        <a:solidFill>
                          <a:srgbClr val="000000"/>
                        </a:solidFill>
                        <a:latin typeface="Calibri"/>
                        <a:ea typeface="Calibri"/>
                        <a:cs typeface="+mn-cs"/>
                      </a:endParaRPr>
                    </a:p>
                  </a:txBody>
                  <a:tcPr marL="40158" marR="40158"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r" rtl="1">
                        <a:lnSpc>
                          <a:spcPct val="115000"/>
                        </a:lnSpc>
                        <a:spcAft>
                          <a:spcPts val="0"/>
                        </a:spcAft>
                      </a:pPr>
                      <a:r>
                        <a:rPr lang="he-IL" sz="1050">
                          <a:solidFill>
                            <a:srgbClr val="000000"/>
                          </a:solidFill>
                          <a:latin typeface="Calibri"/>
                          <a:ea typeface="Calibri"/>
                          <a:cs typeface="+mn-cs"/>
                        </a:rPr>
                        <a:t>פברואר – 4</a:t>
                      </a:r>
                      <a:endParaRPr lang="en-US" sz="1050">
                        <a:solidFill>
                          <a:srgbClr val="000000"/>
                        </a:solidFill>
                        <a:latin typeface="Calibri"/>
                        <a:ea typeface="Calibri"/>
                        <a:cs typeface="+mn-cs"/>
                      </a:endParaRPr>
                    </a:p>
                    <a:p>
                      <a:pPr algn="r" rtl="1">
                        <a:lnSpc>
                          <a:spcPct val="115000"/>
                        </a:lnSpc>
                        <a:spcAft>
                          <a:spcPts val="0"/>
                        </a:spcAft>
                      </a:pPr>
                      <a:r>
                        <a:rPr lang="he-IL" sz="1050">
                          <a:solidFill>
                            <a:srgbClr val="000000"/>
                          </a:solidFill>
                          <a:latin typeface="Calibri"/>
                          <a:ea typeface="Calibri"/>
                          <a:cs typeface="+mn-cs"/>
                        </a:rPr>
                        <a:t>מרץ – אין פרי בשל</a:t>
                      </a:r>
                      <a:endParaRPr lang="en-US" sz="1050">
                        <a:solidFill>
                          <a:srgbClr val="000000"/>
                        </a:solidFill>
                        <a:latin typeface="Calibri"/>
                        <a:ea typeface="Calibri"/>
                        <a:cs typeface="+mn-cs"/>
                      </a:endParaRPr>
                    </a:p>
                  </a:txBody>
                  <a:tcPr marL="40158" marR="40158"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rtl="0">
                        <a:lnSpc>
                          <a:spcPct val="115000"/>
                        </a:lnSpc>
                        <a:spcAft>
                          <a:spcPts val="0"/>
                        </a:spcAft>
                      </a:pPr>
                      <a:r>
                        <a:rPr lang="en-US" sz="1050" dirty="0">
                          <a:solidFill>
                            <a:srgbClr val="000000"/>
                          </a:solidFill>
                          <a:latin typeface="Arial"/>
                          <a:ea typeface="Calibri"/>
                          <a:cs typeface="+mn-cs"/>
                        </a:rPr>
                        <a:t>87</a:t>
                      </a:r>
                      <a:endParaRPr lang="en-US" sz="1050" dirty="0">
                        <a:solidFill>
                          <a:srgbClr val="000000"/>
                        </a:solidFill>
                        <a:latin typeface="Calibri"/>
                        <a:ea typeface="Calibri"/>
                        <a:cs typeface="+mn-cs"/>
                      </a:endParaRPr>
                    </a:p>
                  </a:txBody>
                  <a:tcPr marL="40158" marR="40158"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r>
            </a:tbl>
          </a:graphicData>
        </a:graphic>
      </p:graphicFrame>
      <p:sp>
        <p:nvSpPr>
          <p:cNvPr id="3073" name="Rectangle 1"/>
          <p:cNvSpPr>
            <a:spLocks noChangeArrowheads="1"/>
          </p:cNvSpPr>
          <p:nvPr/>
        </p:nvSpPr>
        <p:spPr bwMode="auto">
          <a:xfrm>
            <a:off x="0" y="0"/>
            <a:ext cx="9144000"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he-IL" sz="2400" b="1" i="0" strike="noStrike" cap="none" normalizeH="0" baseline="0" dirty="0" smtClean="0">
                <a:ln>
                  <a:noFill/>
                </a:ln>
                <a:solidFill>
                  <a:srgbClr val="FF0000"/>
                </a:solidFill>
                <a:effectLst/>
                <a:latin typeface="Calibri" pitchFamily="34" charset="0"/>
                <a:ea typeface="Calibri" pitchFamily="34" charset="0"/>
                <a:cs typeface="+mj-cs"/>
              </a:rPr>
              <a:t>טבלה 1: תיאור מופע קווי הטיפוח והצגת רמות </a:t>
            </a:r>
            <a:r>
              <a:rPr kumimoji="0" lang="en-US" sz="2400" b="1" i="0" strike="noStrike" cap="none" normalizeH="0" baseline="0" dirty="0" smtClean="0">
                <a:ln>
                  <a:noFill/>
                </a:ln>
                <a:solidFill>
                  <a:srgbClr val="FF0000"/>
                </a:solidFill>
                <a:effectLst/>
                <a:latin typeface="Calibri" pitchFamily="34" charset="0"/>
                <a:ea typeface="Calibri" pitchFamily="34" charset="0"/>
                <a:cs typeface="+mj-cs"/>
              </a:rPr>
              <a:t>MA </a:t>
            </a:r>
            <a:r>
              <a:rPr kumimoji="0" lang="he-IL" sz="2400" b="1" i="0" strike="noStrike" cap="none" normalizeH="0" baseline="0" dirty="0" smtClean="0">
                <a:ln>
                  <a:noFill/>
                </a:ln>
                <a:solidFill>
                  <a:srgbClr val="FF0000"/>
                </a:solidFill>
                <a:effectLst/>
                <a:latin typeface="Calibri" pitchFamily="34" charset="0"/>
                <a:ea typeface="Calibri" pitchFamily="34" charset="0"/>
                <a:cs typeface="+mj-cs"/>
              </a:rPr>
              <a:t> ממוצעות.  </a:t>
            </a:r>
            <a:r>
              <a:rPr kumimoji="0" lang="en-US" sz="2400" b="1" i="0" strike="noStrike" cap="none" normalizeH="0" baseline="0" dirty="0" smtClean="0">
                <a:ln>
                  <a:noFill/>
                </a:ln>
                <a:solidFill>
                  <a:srgbClr val="FF0000"/>
                </a:solidFill>
                <a:effectLst/>
                <a:latin typeface="Calibri" pitchFamily="34" charset="0"/>
                <a:ea typeface="Calibri" pitchFamily="34" charset="0"/>
                <a:cs typeface="+mj-cs"/>
              </a:rPr>
              <a:t/>
            </a:r>
            <a:br>
              <a:rPr kumimoji="0" lang="en-US" sz="2400" b="1" i="0" strike="noStrike" cap="none" normalizeH="0" baseline="0" dirty="0" smtClean="0">
                <a:ln>
                  <a:noFill/>
                </a:ln>
                <a:solidFill>
                  <a:srgbClr val="FF0000"/>
                </a:solidFill>
                <a:effectLst/>
                <a:latin typeface="Calibri" pitchFamily="34" charset="0"/>
                <a:ea typeface="Calibri" pitchFamily="34" charset="0"/>
                <a:cs typeface="+mj-cs"/>
              </a:rPr>
            </a:br>
            <a:r>
              <a:rPr kumimoji="0" lang="he-IL" sz="2400" b="1" i="0" strike="noStrike" cap="none" normalizeH="0" baseline="0" dirty="0" smtClean="0">
                <a:ln>
                  <a:noFill/>
                </a:ln>
                <a:solidFill>
                  <a:srgbClr val="FF0000"/>
                </a:solidFill>
                <a:effectLst/>
                <a:latin typeface="Calibri" pitchFamily="34" charset="0"/>
                <a:ea typeface="Calibri" pitchFamily="34" charset="0"/>
                <a:cs typeface="+mj-cs"/>
              </a:rPr>
              <a:t>הזנים המוצגים נמצאו מתאימים להיבחן גם בעונת 2016-17 : </a:t>
            </a:r>
            <a:endParaRPr kumimoji="0" lang="en-US" sz="2400" b="0" i="0" strike="noStrike" cap="none" normalizeH="0" baseline="0" dirty="0" smtClean="0">
              <a:ln>
                <a:noFill/>
              </a:ln>
              <a:solidFill>
                <a:srgbClr val="FF0000"/>
              </a:solidFill>
              <a:effectLst/>
              <a:latin typeface="Arial" pitchFamily="34" charset="0"/>
              <a:cs typeface="+mj-cs"/>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28596" y="142852"/>
            <a:ext cx="8229600" cy="714380"/>
          </a:xfrm>
        </p:spPr>
        <p:txBody>
          <a:bodyPr>
            <a:normAutofit/>
          </a:bodyPr>
          <a:lstStyle/>
          <a:p>
            <a:pPr rtl="1"/>
            <a:r>
              <a:rPr lang="he-IL" sz="3200" b="1" dirty="0" smtClean="0">
                <a:solidFill>
                  <a:srgbClr val="FF0000"/>
                </a:solidFill>
                <a:latin typeface="Times New Roman" pitchFamily="18" charset="0"/>
                <a:cs typeface="Times New Roman" pitchFamily="18" charset="0"/>
              </a:rPr>
              <a:t>אנליזת   </a:t>
            </a:r>
            <a:r>
              <a:rPr lang="en-US" sz="3200" b="1" dirty="0" smtClean="0">
                <a:solidFill>
                  <a:srgbClr val="FF0000"/>
                </a:solidFill>
                <a:latin typeface="Times New Roman" pitchFamily="18" charset="0"/>
                <a:cs typeface="Times New Roman" pitchFamily="18" charset="0"/>
              </a:rPr>
              <a:t>GC-MS</a:t>
            </a:r>
            <a:endParaRPr lang="en-US" sz="3200" b="1" dirty="0">
              <a:solidFill>
                <a:srgbClr val="FF0000"/>
              </a:solidFill>
              <a:latin typeface="Times New Roman" pitchFamily="18" charset="0"/>
              <a:cs typeface="Times New Roman" pitchFamily="18" charset="0"/>
            </a:endParaRPr>
          </a:p>
        </p:txBody>
      </p:sp>
      <p:sp>
        <p:nvSpPr>
          <p:cNvPr id="7" name="מציין מיקום תוכן 6"/>
          <p:cNvSpPr>
            <a:spLocks noGrp="1"/>
          </p:cNvSpPr>
          <p:nvPr>
            <p:ph idx="1"/>
          </p:nvPr>
        </p:nvSpPr>
        <p:spPr>
          <a:xfrm>
            <a:off x="457200" y="980728"/>
            <a:ext cx="8229600" cy="2757494"/>
          </a:xfrm>
        </p:spPr>
        <p:txBody>
          <a:bodyPr>
            <a:normAutofit fontScale="85000" lnSpcReduction="10000"/>
          </a:bodyPr>
          <a:lstStyle/>
          <a:p>
            <a:pPr lvl="0" algn="r" rtl="1">
              <a:lnSpc>
                <a:spcPct val="150000"/>
              </a:lnSpc>
              <a:buNone/>
            </a:pPr>
            <a:r>
              <a:rPr lang="he-IL" sz="2400" dirty="0" smtClean="0">
                <a:cs typeface="+mj-cs"/>
              </a:rPr>
              <a:t>שיטת ה </a:t>
            </a:r>
            <a:r>
              <a:rPr lang="en-US" sz="2400" dirty="0" smtClean="0">
                <a:cs typeface="+mj-cs"/>
              </a:rPr>
              <a:t>GC-MS</a:t>
            </a:r>
            <a:r>
              <a:rPr lang="he-IL" sz="2400" dirty="0" smtClean="0">
                <a:cs typeface="+mj-cs"/>
              </a:rPr>
              <a:t> היא שיטה אנליטית המשלבת בין כרומטוגרפיה בגז וזיהוי חומרים עפ"י מסה. השיטה מאפשרת זיהוי הרכב חומרים בדגימה עפ"י זמן יציאתם </a:t>
            </a:r>
            <a:r>
              <a:rPr lang="he-IL" sz="2400" dirty="0" err="1" smtClean="0">
                <a:cs typeface="+mj-cs"/>
              </a:rPr>
              <a:t>מהקולונה</a:t>
            </a:r>
            <a:r>
              <a:rPr lang="he-IL" sz="2400" dirty="0" smtClean="0">
                <a:cs typeface="+mj-cs"/>
              </a:rPr>
              <a:t>. הדגימה מודגרת </a:t>
            </a:r>
            <a:r>
              <a:rPr lang="en-US" sz="2400" dirty="0" smtClean="0">
                <a:cs typeface="+mj-cs"/>
              </a:rPr>
              <a:t>250</a:t>
            </a:r>
            <a:r>
              <a:rPr lang="en-US" sz="2400" baseline="30000" dirty="0" smtClean="0">
                <a:cs typeface="+mj-cs"/>
              </a:rPr>
              <a:t>0</a:t>
            </a:r>
            <a:r>
              <a:rPr lang="en-US" sz="2400" dirty="0" smtClean="0">
                <a:cs typeface="+mj-cs"/>
              </a:rPr>
              <a:t>c</a:t>
            </a:r>
            <a:r>
              <a:rPr lang="he-IL" sz="2400" dirty="0" smtClean="0">
                <a:cs typeface="+mj-cs"/>
              </a:rPr>
              <a:t> והחומרים הנדיפים נספחים למחט ומוזרקים </a:t>
            </a:r>
            <a:r>
              <a:rPr lang="he-IL" sz="2400" dirty="0" err="1" smtClean="0">
                <a:cs typeface="+mj-cs"/>
              </a:rPr>
              <a:t>לקולונה</a:t>
            </a:r>
            <a:r>
              <a:rPr lang="he-IL" sz="2400" dirty="0" smtClean="0">
                <a:cs typeface="+mj-cs"/>
              </a:rPr>
              <a:t>. </a:t>
            </a:r>
            <a:r>
              <a:rPr lang="he-IL" sz="2400" dirty="0">
                <a:cs typeface="+mj-cs"/>
              </a:rPr>
              <a:t>החומרים יוצאים </a:t>
            </a:r>
            <a:r>
              <a:rPr lang="he-IL" sz="2400" dirty="0" err="1">
                <a:cs typeface="+mj-cs"/>
              </a:rPr>
              <a:t>מהקולונה</a:t>
            </a:r>
            <a:r>
              <a:rPr lang="he-IL" sz="2400" dirty="0">
                <a:cs typeface="+mj-cs"/>
              </a:rPr>
              <a:t> בזמנים שונים בהתאם </a:t>
            </a:r>
            <a:r>
              <a:rPr lang="he-IL" sz="2400" dirty="0" err="1">
                <a:cs typeface="+mj-cs"/>
              </a:rPr>
              <a:t>לאפיניות</a:t>
            </a:r>
            <a:r>
              <a:rPr lang="he-IL" sz="2400" dirty="0">
                <a:cs typeface="+mj-cs"/>
              </a:rPr>
              <a:t> שלהם </a:t>
            </a:r>
            <a:r>
              <a:rPr lang="he-IL" sz="2400" dirty="0" err="1" smtClean="0">
                <a:cs typeface="+mj-cs"/>
              </a:rPr>
              <a:t>לקולונה</a:t>
            </a:r>
            <a:r>
              <a:rPr lang="he-IL" sz="2400" dirty="0" smtClean="0">
                <a:cs typeface="+mj-cs"/>
              </a:rPr>
              <a:t>. עם יציאתם </a:t>
            </a:r>
            <a:r>
              <a:rPr lang="he-IL" sz="2400" dirty="0" err="1" smtClean="0">
                <a:cs typeface="+mj-cs"/>
              </a:rPr>
              <a:t>מהקולונה</a:t>
            </a:r>
            <a:r>
              <a:rPr lang="he-IL" sz="2400" dirty="0" smtClean="0">
                <a:cs typeface="+mj-cs"/>
              </a:rPr>
              <a:t> החומרים מופצצים בפוטונים ומפורקים ליונים מהם הם בנויים. היונים של כל חומר נדיף מזוהים </a:t>
            </a:r>
            <a:r>
              <a:rPr lang="he-IL" sz="2400" dirty="0" err="1" smtClean="0">
                <a:cs typeface="+mj-cs"/>
              </a:rPr>
              <a:t>בדיטקטור</a:t>
            </a:r>
            <a:r>
              <a:rPr lang="he-IL" sz="2400" dirty="0" smtClean="0">
                <a:cs typeface="+mj-cs"/>
              </a:rPr>
              <a:t> מסות מדויק ותוכנת מחשב מזהה את הנדיף מתוך ספריית </a:t>
            </a:r>
            <a:r>
              <a:rPr lang="he-IL" sz="2400" smtClean="0">
                <a:cs typeface="+mj-cs"/>
              </a:rPr>
              <a:t>חומרים נתונה.</a:t>
            </a:r>
            <a:endParaRPr lang="en-US" sz="2400" i="1" dirty="0" smtClean="0">
              <a:cs typeface="+mj-cs"/>
            </a:endParaRPr>
          </a:p>
          <a:p>
            <a:pPr algn="l">
              <a:lnSpc>
                <a:spcPct val="150000"/>
              </a:lnSpc>
              <a:buNone/>
            </a:pPr>
            <a:endParaRPr lang="en-US" dirty="0"/>
          </a:p>
        </p:txBody>
      </p:sp>
      <p:pic>
        <p:nvPicPr>
          <p:cNvPr id="1026" name="Picture 2" descr="C:\Users\man\Desktop\ניסים לימודים\פרוייקט מחקר\תמונות תות\gas chro 2.jpg"/>
          <p:cNvPicPr>
            <a:picLocks noChangeAspect="1" noChangeArrowheads="1"/>
          </p:cNvPicPr>
          <p:nvPr/>
        </p:nvPicPr>
        <p:blipFill>
          <a:blip r:embed="rId2" cstate="print"/>
          <a:srcRect/>
          <a:stretch>
            <a:fillRect/>
          </a:stretch>
        </p:blipFill>
        <p:spPr bwMode="auto">
          <a:xfrm>
            <a:off x="214282" y="4357694"/>
            <a:ext cx="2712835" cy="1714512"/>
          </a:xfrm>
          <a:prstGeom prst="rect">
            <a:avLst/>
          </a:prstGeom>
          <a:noFill/>
        </p:spPr>
      </p:pic>
      <p:pic>
        <p:nvPicPr>
          <p:cNvPr id="1028" name="Picture 4" descr="The main parts of a basic GC system."/>
          <p:cNvPicPr>
            <a:picLocks noChangeAspect="1" noChangeArrowheads="1"/>
          </p:cNvPicPr>
          <p:nvPr/>
        </p:nvPicPr>
        <p:blipFill>
          <a:blip r:embed="rId3" cstate="print"/>
          <a:srcRect/>
          <a:stretch>
            <a:fillRect/>
          </a:stretch>
        </p:blipFill>
        <p:spPr bwMode="auto">
          <a:xfrm>
            <a:off x="3000364" y="4143380"/>
            <a:ext cx="5829300" cy="2095501"/>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796908"/>
          </a:xfrm>
        </p:spPr>
        <p:txBody>
          <a:bodyPr>
            <a:normAutofit/>
          </a:bodyPr>
          <a:lstStyle/>
          <a:p>
            <a:pPr rtl="1"/>
            <a:r>
              <a:rPr lang="he-IL" sz="3200" b="1" dirty="0" smtClean="0">
                <a:solidFill>
                  <a:srgbClr val="FF0000"/>
                </a:solidFill>
                <a:latin typeface="Times New Roman" pitchFamily="18" charset="0"/>
                <a:cs typeface="Times New Roman" pitchFamily="18" charset="0"/>
              </a:rPr>
              <a:t>תוצאות ה </a:t>
            </a:r>
            <a:r>
              <a:rPr lang="en-US" sz="3200" b="1" dirty="0" smtClean="0">
                <a:solidFill>
                  <a:srgbClr val="FF0000"/>
                </a:solidFill>
                <a:latin typeface="Times New Roman" pitchFamily="18" charset="0"/>
                <a:cs typeface="Times New Roman" pitchFamily="18" charset="0"/>
              </a:rPr>
              <a:t>GC</a:t>
            </a:r>
            <a:r>
              <a:rPr lang="he-IL" sz="3200" b="1" dirty="0" smtClean="0">
                <a:solidFill>
                  <a:srgbClr val="FF0000"/>
                </a:solidFill>
                <a:latin typeface="Times New Roman" pitchFamily="18" charset="0"/>
                <a:cs typeface="Times New Roman" pitchFamily="18" charset="0"/>
              </a:rPr>
              <a:t> של הזן "מראה </a:t>
            </a:r>
            <a:r>
              <a:rPr lang="he-IL" sz="3200" b="1" dirty="0" err="1" smtClean="0">
                <a:solidFill>
                  <a:srgbClr val="FF0000"/>
                </a:solidFill>
                <a:latin typeface="Times New Roman" pitchFamily="18" charset="0"/>
                <a:cs typeface="Times New Roman" pitchFamily="18" charset="0"/>
              </a:rPr>
              <a:t>דבואה" (</a:t>
            </a:r>
            <a:r>
              <a:rPr lang="he-IL" sz="3200" b="1" dirty="0" smtClean="0">
                <a:solidFill>
                  <a:srgbClr val="FF0000"/>
                </a:solidFill>
                <a:latin typeface="Times New Roman" pitchFamily="18" charset="0"/>
                <a:cs typeface="Times New Roman" pitchFamily="18" charset="0"/>
              </a:rPr>
              <a:t>660)</a:t>
            </a:r>
            <a:endParaRPr lang="en-US" sz="3200" b="1" dirty="0">
              <a:solidFill>
                <a:srgbClr val="FF0000"/>
              </a:solidFill>
              <a:latin typeface="Times New Roman" pitchFamily="18" charset="0"/>
              <a:cs typeface="Times New Roman" pitchFamily="18" charset="0"/>
            </a:endParaRPr>
          </a:p>
        </p:txBody>
      </p:sp>
      <p:pic>
        <p:nvPicPr>
          <p:cNvPr id="4" name="מציין מיקום תוכן 3" descr="מתיל אדרנלט במראה דבואה.jpg"/>
          <p:cNvPicPr>
            <a:picLocks noGrp="1" noChangeAspect="1"/>
          </p:cNvPicPr>
          <p:nvPr>
            <p:ph idx="1"/>
          </p:nvPr>
        </p:nvPicPr>
        <p:blipFill>
          <a:blip r:embed="rId2" cstate="print"/>
          <a:stretch>
            <a:fillRect/>
          </a:stretch>
        </p:blipFill>
        <p:spPr>
          <a:xfrm>
            <a:off x="571472" y="1142985"/>
            <a:ext cx="8046156" cy="4286279"/>
          </a:xfrm>
          <a:ln>
            <a:solidFill>
              <a:srgbClr val="000000"/>
            </a:solidFill>
          </a:ln>
        </p:spPr>
      </p:pic>
      <p:sp>
        <p:nvSpPr>
          <p:cNvPr id="5" name="TextBox 4"/>
          <p:cNvSpPr txBox="1"/>
          <p:nvPr/>
        </p:nvSpPr>
        <p:spPr>
          <a:xfrm>
            <a:off x="571472" y="5661248"/>
            <a:ext cx="8072494" cy="873252"/>
          </a:xfrm>
          <a:prstGeom prst="rect">
            <a:avLst/>
          </a:prstGeom>
          <a:noFill/>
        </p:spPr>
        <p:txBody>
          <a:bodyPr wrap="square" rtlCol="0">
            <a:spAutoFit/>
          </a:bodyPr>
          <a:lstStyle/>
          <a:p>
            <a:pPr algn="r" rtl="1">
              <a:lnSpc>
                <a:spcPct val="150000"/>
              </a:lnSpc>
            </a:pPr>
            <a:r>
              <a:rPr lang="he-IL" dirty="0" smtClean="0">
                <a:latin typeface="Arial" pitchFamily="34" charset="0"/>
                <a:cs typeface="+mj-cs"/>
              </a:rPr>
              <a:t>צילום מסך של תוצאות </a:t>
            </a:r>
            <a:r>
              <a:rPr lang="en-US" dirty="0" smtClean="0">
                <a:latin typeface="Arial" pitchFamily="34" charset="0"/>
                <a:cs typeface="+mj-cs"/>
              </a:rPr>
              <a:t>GC</a:t>
            </a:r>
            <a:r>
              <a:rPr lang="he-IL" dirty="0" smtClean="0">
                <a:latin typeface="Arial" pitchFamily="34" charset="0"/>
                <a:cs typeface="+mj-cs"/>
              </a:rPr>
              <a:t> של הזן מראה </a:t>
            </a:r>
            <a:r>
              <a:rPr lang="he-IL" dirty="0" err="1" smtClean="0">
                <a:latin typeface="Arial" pitchFamily="34" charset="0"/>
                <a:cs typeface="+mj-cs"/>
              </a:rPr>
              <a:t>דבואה</a:t>
            </a:r>
            <a:r>
              <a:rPr lang="he-IL" dirty="0" smtClean="0">
                <a:latin typeface="Arial" pitchFamily="34" charset="0"/>
                <a:cs typeface="+mj-cs"/>
              </a:rPr>
              <a:t> (660). מטיל </a:t>
            </a:r>
            <a:r>
              <a:rPr lang="he-IL" dirty="0" err="1" smtClean="0">
                <a:latin typeface="Arial" pitchFamily="34" charset="0"/>
                <a:cs typeface="+mj-cs"/>
              </a:rPr>
              <a:t>אנטרנילט</a:t>
            </a:r>
            <a:r>
              <a:rPr lang="he-IL" dirty="0" smtClean="0">
                <a:latin typeface="Arial" pitchFamily="34" charset="0"/>
                <a:cs typeface="+mj-cs"/>
              </a:rPr>
              <a:t> יוצא ב 17:15 דקות, (מסך עליון), מסת היונים העיקריים שלו הם 151,119,92,65 כפי שרואים באנליזת המסות בגרף התחתון. </a:t>
            </a:r>
            <a:endParaRPr lang="en-US" dirty="0">
              <a:latin typeface="Arial" pitchFamily="34" charset="0"/>
              <a:cs typeface="+mj-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28320" y="1556792"/>
            <a:ext cx="2547936" cy="5013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1"/>
          <p:cNvGrpSpPr>
            <a:grpSpLocks/>
          </p:cNvGrpSpPr>
          <p:nvPr/>
        </p:nvGrpSpPr>
        <p:grpSpPr bwMode="auto">
          <a:xfrm>
            <a:off x="243296" y="1628799"/>
            <a:ext cx="3729810" cy="4941863"/>
            <a:chOff x="179388" y="1268759"/>
            <a:chExt cx="3857248" cy="5301977"/>
          </a:xfrm>
        </p:grpSpPr>
        <p:graphicFrame>
          <p:nvGraphicFramePr>
            <p:cNvPr id="4" name="Diagram 3"/>
            <p:cNvGraphicFramePr/>
            <p:nvPr/>
          </p:nvGraphicFramePr>
          <p:xfrm>
            <a:off x="2915816" y="1268759"/>
            <a:ext cx="1120820" cy="53019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Left Brace 4"/>
            <p:cNvSpPr/>
            <p:nvPr/>
          </p:nvSpPr>
          <p:spPr>
            <a:xfrm>
              <a:off x="2484213" y="1989447"/>
              <a:ext cx="287309" cy="4247931"/>
            </a:xfrm>
            <a:prstGeom prst="leftBrace">
              <a:avLst/>
            </a:prstGeom>
            <a:noFill/>
            <a:ln w="38100">
              <a:solidFill>
                <a:srgbClr val="C0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p>
          </p:txBody>
        </p:sp>
        <p:sp>
          <p:nvSpPr>
            <p:cNvPr id="6" name="TextBox 5"/>
            <p:cNvSpPr txBox="1">
              <a:spLocks noChangeArrowheads="1"/>
            </p:cNvSpPr>
            <p:nvPr/>
          </p:nvSpPr>
          <p:spPr bwMode="auto">
            <a:xfrm>
              <a:off x="179388" y="3863975"/>
              <a:ext cx="21383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eaLnBrk="1" hangingPunct="1">
                <a:spcBef>
                  <a:spcPct val="0"/>
                </a:spcBef>
                <a:buFontTx/>
                <a:buNone/>
              </a:pPr>
              <a:r>
                <a:rPr lang="en-US" altLang="he-IL" sz="2400" dirty="0">
                  <a:latin typeface="Arial" pitchFamily="34" charset="0"/>
                </a:rPr>
                <a:t>Breeding lines</a:t>
              </a:r>
              <a:endParaRPr lang="he-IL" altLang="he-IL" sz="2400" dirty="0">
                <a:latin typeface="Arial" pitchFamily="34" charset="0"/>
              </a:endParaRPr>
            </a:p>
          </p:txBody>
        </p:sp>
      </p:grpSp>
      <p:graphicFrame>
        <p:nvGraphicFramePr>
          <p:cNvPr id="7" name="Table 1"/>
          <p:cNvGraphicFramePr>
            <a:graphicFrameLocks noGrp="1"/>
          </p:cNvGraphicFramePr>
          <p:nvPr/>
        </p:nvGraphicFramePr>
        <p:xfrm>
          <a:off x="6948264" y="1268758"/>
          <a:ext cx="1419784" cy="5227393"/>
        </p:xfrm>
        <a:graphic>
          <a:graphicData uri="http://schemas.openxmlformats.org/drawingml/2006/table">
            <a:tbl>
              <a:tblPr rtl="1" firstRow="1" bandRow="1">
                <a:tableStyleId>{5C22544A-7EE6-4342-B048-85BDC9FD1C3A}</a:tableStyleId>
              </a:tblPr>
              <a:tblGrid>
                <a:gridCol w="1419784"/>
              </a:tblGrid>
              <a:tr h="438280">
                <a:tc>
                  <a:txBody>
                    <a:bodyPr/>
                    <a:lstStyle/>
                    <a:p>
                      <a:pPr algn="ctr" rtl="0"/>
                      <a:r>
                        <a:rPr lang="en-US" sz="1800" b="1" dirty="0" smtClean="0"/>
                        <a:t>MA </a:t>
                      </a:r>
                      <a:r>
                        <a:rPr lang="en-US" sz="1800" b="1" baseline="0" dirty="0" smtClean="0"/>
                        <a:t>content</a:t>
                      </a:r>
                      <a:endParaRPr lang="he-IL" sz="1800" b="1" dirty="0"/>
                    </a:p>
                  </a:txBody>
                  <a:tcPr marL="91435" marR="91435" marT="45726" marB="45726" anchor="ctr"/>
                </a:tc>
              </a:tr>
              <a:tr h="684159">
                <a:tc>
                  <a:txBody>
                    <a:bodyPr/>
                    <a:lstStyle/>
                    <a:p>
                      <a:pPr algn="ctr" rtl="1"/>
                      <a:r>
                        <a:rPr lang="en-US" sz="1800" b="1" dirty="0" smtClean="0"/>
                        <a:t>102</a:t>
                      </a:r>
                      <a:endParaRPr lang="he-IL" sz="1800" b="1" dirty="0"/>
                    </a:p>
                  </a:txBody>
                  <a:tcPr marL="91435" marR="91435" marT="45726" marB="45726" anchor="ctr"/>
                </a:tc>
              </a:tr>
              <a:tr h="684159">
                <a:tc>
                  <a:txBody>
                    <a:bodyPr/>
                    <a:lstStyle/>
                    <a:p>
                      <a:pPr algn="ctr" rtl="1"/>
                      <a:r>
                        <a:rPr lang="en-US" sz="1800" b="1" dirty="0" smtClean="0"/>
                        <a:t>161</a:t>
                      </a:r>
                      <a:endParaRPr lang="he-IL" sz="1800" b="1" dirty="0"/>
                    </a:p>
                  </a:txBody>
                  <a:tcPr marL="91435" marR="91435" marT="45726" marB="45726" anchor="ctr"/>
                </a:tc>
              </a:tr>
              <a:tr h="684159">
                <a:tc>
                  <a:txBody>
                    <a:bodyPr/>
                    <a:lstStyle/>
                    <a:p>
                      <a:pPr algn="ctr" rtl="1"/>
                      <a:r>
                        <a:rPr lang="en-US" sz="1800" b="1" dirty="0" smtClean="0"/>
                        <a:t>146</a:t>
                      </a:r>
                      <a:endParaRPr lang="he-IL" sz="1800" b="1" dirty="0"/>
                    </a:p>
                  </a:txBody>
                  <a:tcPr marL="91435" marR="91435" marT="45726" marB="45726" anchor="ctr"/>
                </a:tc>
              </a:tr>
              <a:tr h="684159">
                <a:tc>
                  <a:txBody>
                    <a:bodyPr/>
                    <a:lstStyle/>
                    <a:p>
                      <a:pPr algn="ctr" rtl="1"/>
                      <a:r>
                        <a:rPr lang="en-US" sz="1800" b="1" dirty="0" err="1" smtClean="0"/>
                        <a:t>n.d.</a:t>
                      </a:r>
                      <a:endParaRPr lang="he-IL" sz="1800" b="1" dirty="0"/>
                    </a:p>
                  </a:txBody>
                  <a:tcPr marL="91435" marR="91435" marT="45726" marB="45726" anchor="ctr"/>
                </a:tc>
              </a:tr>
              <a:tr h="684159">
                <a:tc>
                  <a:txBody>
                    <a:bodyPr/>
                    <a:lstStyle/>
                    <a:p>
                      <a:pPr algn="ctr" rtl="1"/>
                      <a:r>
                        <a:rPr lang="en-US" sz="1800" b="1" dirty="0" smtClean="0"/>
                        <a:t>16</a:t>
                      </a:r>
                      <a:endParaRPr lang="he-IL" sz="1800" b="1" dirty="0"/>
                    </a:p>
                  </a:txBody>
                  <a:tcPr marL="91435" marR="91435" marT="45726" marB="45726" anchor="ctr"/>
                </a:tc>
              </a:tr>
              <a:tr h="684159">
                <a:tc>
                  <a:txBody>
                    <a:bodyPr/>
                    <a:lstStyle/>
                    <a:p>
                      <a:pPr algn="ctr" rtl="1"/>
                      <a:r>
                        <a:rPr lang="en-US" sz="1800" b="1" dirty="0" smtClean="0"/>
                        <a:t>95</a:t>
                      </a:r>
                      <a:endParaRPr lang="he-IL" sz="1800" b="1" dirty="0"/>
                    </a:p>
                  </a:txBody>
                  <a:tcPr marL="91435" marR="91435" marT="45726" marB="45726" anchor="ctr"/>
                </a:tc>
              </a:tr>
              <a:tr h="684159">
                <a:tc>
                  <a:txBody>
                    <a:bodyPr/>
                    <a:lstStyle/>
                    <a:p>
                      <a:pPr algn="ctr" rtl="1"/>
                      <a:r>
                        <a:rPr lang="en-US" sz="1800" b="1" dirty="0" err="1" smtClean="0"/>
                        <a:t>n.d.</a:t>
                      </a:r>
                      <a:endParaRPr lang="he-IL" sz="1800" b="1" dirty="0"/>
                    </a:p>
                  </a:txBody>
                  <a:tcPr marL="91435" marR="91435" marT="45726" marB="45726" anchor="ctr"/>
                </a:tc>
              </a:tr>
            </a:tbl>
          </a:graphicData>
        </a:graphic>
      </p:graphicFrame>
      <p:sp>
        <p:nvSpPr>
          <p:cNvPr id="8" name="TextBox 7"/>
          <p:cNvSpPr txBox="1"/>
          <p:nvPr/>
        </p:nvSpPr>
        <p:spPr>
          <a:xfrm>
            <a:off x="179512" y="332656"/>
            <a:ext cx="8678768" cy="584775"/>
          </a:xfrm>
          <a:prstGeom prst="rect">
            <a:avLst/>
          </a:prstGeom>
          <a:noFill/>
        </p:spPr>
        <p:txBody>
          <a:bodyPr wrap="square" rtlCol="1">
            <a:spAutoFit/>
          </a:bodyPr>
          <a:lstStyle/>
          <a:p>
            <a:pPr algn="r" rtl="1"/>
            <a:r>
              <a:rPr lang="he-IL" sz="3200" b="1" dirty="0" smtClean="0">
                <a:solidFill>
                  <a:srgbClr val="FF0000"/>
                </a:solidFill>
                <a:cs typeface="+mj-cs"/>
              </a:rPr>
              <a:t>צבירת </a:t>
            </a:r>
            <a:r>
              <a:rPr lang="en-US" sz="3200" b="1" dirty="0" smtClean="0">
                <a:solidFill>
                  <a:srgbClr val="FF0000"/>
                </a:solidFill>
                <a:cs typeface="+mj-cs"/>
              </a:rPr>
              <a:t>MA</a:t>
            </a:r>
            <a:r>
              <a:rPr lang="he-IL" sz="3200" b="1" dirty="0" smtClean="0">
                <a:solidFill>
                  <a:srgbClr val="FF0000"/>
                </a:solidFill>
                <a:cs typeface="+mj-cs"/>
              </a:rPr>
              <a:t> ממוצעת בפירות כפי שנתקבלה באנליזת </a:t>
            </a:r>
            <a:r>
              <a:rPr lang="en-US" sz="3200" b="1" dirty="0" smtClean="0">
                <a:solidFill>
                  <a:srgbClr val="FF0000"/>
                </a:solidFill>
                <a:cs typeface="+mj-cs"/>
              </a:rPr>
              <a:t>GC</a:t>
            </a:r>
            <a:r>
              <a:rPr lang="he-IL" sz="3200" b="1" dirty="0" smtClean="0">
                <a:solidFill>
                  <a:srgbClr val="FF0000"/>
                </a:solidFill>
                <a:cs typeface="+mj-cs"/>
              </a:rPr>
              <a:t>.</a:t>
            </a:r>
            <a:endParaRPr lang="he-IL" sz="3200" b="1" dirty="0">
              <a:solidFill>
                <a:srgbClr val="FF0000"/>
              </a:solidFill>
              <a:cs typeface="+mj-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טבלה 1"/>
          <p:cNvGraphicFramePr>
            <a:graphicFrameLocks noGrp="1"/>
          </p:cNvGraphicFramePr>
          <p:nvPr>
            <p:extLst>
              <p:ext uri="{D42A27DB-BD31-4B8C-83A1-F6EECF244321}">
                <p14:modId xmlns:p14="http://schemas.microsoft.com/office/powerpoint/2010/main" val="582696973"/>
              </p:ext>
            </p:extLst>
          </p:nvPr>
        </p:nvGraphicFramePr>
        <p:xfrm>
          <a:off x="214280" y="1928801"/>
          <a:ext cx="8572561" cy="4805628"/>
        </p:xfrm>
        <a:graphic>
          <a:graphicData uri="http://schemas.openxmlformats.org/drawingml/2006/table">
            <a:tbl>
              <a:tblPr/>
              <a:tblGrid>
                <a:gridCol w="1041352"/>
                <a:gridCol w="836801"/>
                <a:gridCol w="836801"/>
                <a:gridCol w="836801"/>
                <a:gridCol w="836801"/>
                <a:gridCol w="836801"/>
                <a:gridCol w="836801"/>
                <a:gridCol w="836801"/>
                <a:gridCol w="836801"/>
                <a:gridCol w="836801"/>
              </a:tblGrid>
              <a:tr h="217918">
                <a:tc>
                  <a:txBody>
                    <a:bodyPr/>
                    <a:lstStyle/>
                    <a:p>
                      <a:pPr algn="ctr" rtl="1">
                        <a:lnSpc>
                          <a:spcPct val="115000"/>
                        </a:lnSpc>
                        <a:spcAft>
                          <a:spcPts val="0"/>
                        </a:spcAft>
                      </a:pPr>
                      <a:r>
                        <a:rPr lang="he-IL" sz="1400" b="1" dirty="0">
                          <a:latin typeface="Calibri"/>
                          <a:ea typeface="Times New Roman"/>
                          <a:cs typeface="+mj-cs"/>
                        </a:rPr>
                        <a:t>קו טיפוח</a:t>
                      </a:r>
                      <a:endParaRPr lang="en-US" sz="1400" dirty="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a:solidFill>
                            <a:srgbClr val="000000"/>
                          </a:solidFill>
                          <a:latin typeface="Calibri"/>
                          <a:ea typeface="Times New Roman"/>
                          <a:cs typeface="+mj-cs"/>
                        </a:rPr>
                        <a:t>25.12.15</a:t>
                      </a:r>
                      <a:endParaRPr lang="en-US" sz="140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a:solidFill>
                            <a:srgbClr val="000000"/>
                          </a:solidFill>
                          <a:latin typeface="Calibri"/>
                          <a:ea typeface="Times New Roman"/>
                          <a:cs typeface="+mj-cs"/>
                        </a:rPr>
                        <a:t>1.2.16</a:t>
                      </a:r>
                      <a:endParaRPr lang="en-US" sz="140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a:solidFill>
                            <a:srgbClr val="000000"/>
                          </a:solidFill>
                          <a:latin typeface="Calibri"/>
                          <a:ea typeface="Times New Roman"/>
                          <a:cs typeface="+mj-cs"/>
                        </a:rPr>
                        <a:t>10.2.16</a:t>
                      </a:r>
                      <a:endParaRPr lang="en-US" sz="140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a:solidFill>
                            <a:srgbClr val="000000"/>
                          </a:solidFill>
                          <a:latin typeface="Calibri"/>
                          <a:ea typeface="Times New Roman"/>
                          <a:cs typeface="+mj-cs"/>
                        </a:rPr>
                        <a:t>16.2.16</a:t>
                      </a:r>
                      <a:endParaRPr lang="en-US" sz="140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a:solidFill>
                            <a:srgbClr val="000000"/>
                          </a:solidFill>
                          <a:latin typeface="Calibri"/>
                          <a:ea typeface="Times New Roman"/>
                          <a:cs typeface="+mj-cs"/>
                        </a:rPr>
                        <a:t>22.2.16</a:t>
                      </a:r>
                      <a:endParaRPr lang="en-US" sz="140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a:solidFill>
                            <a:srgbClr val="000000"/>
                          </a:solidFill>
                          <a:latin typeface="Calibri"/>
                          <a:ea typeface="Times New Roman"/>
                          <a:cs typeface="+mj-cs"/>
                        </a:rPr>
                        <a:t>2.3.16</a:t>
                      </a:r>
                      <a:endParaRPr lang="en-US" sz="140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a:solidFill>
                            <a:srgbClr val="000000"/>
                          </a:solidFill>
                          <a:latin typeface="Calibri"/>
                          <a:ea typeface="Times New Roman"/>
                          <a:cs typeface="+mj-cs"/>
                        </a:rPr>
                        <a:t>29.3.16</a:t>
                      </a:r>
                      <a:endParaRPr lang="en-US" sz="140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a:solidFill>
                            <a:srgbClr val="000000"/>
                          </a:solidFill>
                          <a:latin typeface="Calibri"/>
                          <a:ea typeface="Times New Roman"/>
                          <a:cs typeface="+mj-cs"/>
                        </a:rPr>
                        <a:t>31.3.16</a:t>
                      </a:r>
                      <a:endParaRPr lang="en-US" sz="140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dirty="0">
                          <a:solidFill>
                            <a:srgbClr val="000000"/>
                          </a:solidFill>
                          <a:latin typeface="Calibri"/>
                          <a:ea typeface="Times New Roman"/>
                          <a:cs typeface="+mj-cs"/>
                        </a:rPr>
                        <a:t>6.4.16</a:t>
                      </a:r>
                      <a:endParaRPr lang="en-US" sz="1400" dirty="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022">
                <a:tc>
                  <a:txBody>
                    <a:bodyPr/>
                    <a:lstStyle/>
                    <a:p>
                      <a:pPr algn="ctr">
                        <a:lnSpc>
                          <a:spcPct val="115000"/>
                        </a:lnSpc>
                        <a:spcAft>
                          <a:spcPts val="0"/>
                        </a:spcAft>
                      </a:pPr>
                      <a:r>
                        <a:rPr lang="en-US" sz="1400" b="1" dirty="0">
                          <a:solidFill>
                            <a:srgbClr val="000000"/>
                          </a:solidFill>
                          <a:latin typeface="Calibri"/>
                          <a:ea typeface="Times New Roman"/>
                          <a:cs typeface="+mj-cs"/>
                        </a:rPr>
                        <a:t> </a:t>
                      </a:r>
                      <a:r>
                        <a:rPr lang="he-IL" sz="1400" b="1" dirty="0" smtClean="0">
                          <a:solidFill>
                            <a:srgbClr val="000000"/>
                          </a:solidFill>
                          <a:latin typeface="Calibri"/>
                          <a:ea typeface="Times New Roman"/>
                          <a:cs typeface="+mj-cs"/>
                        </a:rPr>
                        <a:t>אתר הגידול</a:t>
                      </a:r>
                      <a:endParaRPr lang="en-US" sz="1400" dirty="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he-IL" sz="1400" dirty="0">
                          <a:solidFill>
                            <a:srgbClr val="000000"/>
                          </a:solidFill>
                          <a:latin typeface="Calibri"/>
                          <a:ea typeface="Times New Roman"/>
                          <a:cs typeface="+mj-cs"/>
                        </a:rPr>
                        <a:t>וולקני</a:t>
                      </a:r>
                      <a:endParaRPr lang="en-US" sz="1400" dirty="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rtl="1">
                        <a:lnSpc>
                          <a:spcPct val="115000"/>
                        </a:lnSpc>
                        <a:spcAft>
                          <a:spcPts val="0"/>
                        </a:spcAft>
                      </a:pPr>
                      <a:r>
                        <a:rPr lang="he-IL" sz="1400">
                          <a:solidFill>
                            <a:srgbClr val="000000"/>
                          </a:solidFill>
                          <a:latin typeface="Calibri"/>
                          <a:ea typeface="Times New Roman"/>
                          <a:cs typeface="+mj-cs"/>
                        </a:rPr>
                        <a:t>וולקני</a:t>
                      </a:r>
                      <a:endParaRPr lang="en-US" sz="140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rtl="1">
                        <a:lnSpc>
                          <a:spcPct val="115000"/>
                        </a:lnSpc>
                        <a:spcAft>
                          <a:spcPts val="0"/>
                        </a:spcAft>
                      </a:pPr>
                      <a:r>
                        <a:rPr lang="he-IL" sz="1400">
                          <a:solidFill>
                            <a:srgbClr val="000000"/>
                          </a:solidFill>
                          <a:latin typeface="Calibri"/>
                          <a:ea typeface="Times New Roman"/>
                          <a:cs typeface="+mj-cs"/>
                        </a:rPr>
                        <a:t>משק טל</a:t>
                      </a:r>
                      <a:endParaRPr lang="en-US" sz="140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rtl="1">
                        <a:lnSpc>
                          <a:spcPct val="115000"/>
                        </a:lnSpc>
                        <a:spcAft>
                          <a:spcPts val="0"/>
                        </a:spcAft>
                      </a:pPr>
                      <a:r>
                        <a:rPr lang="he-IL" sz="1400">
                          <a:solidFill>
                            <a:srgbClr val="000000"/>
                          </a:solidFill>
                          <a:latin typeface="Calibri"/>
                          <a:ea typeface="Times New Roman"/>
                          <a:cs typeface="+mj-cs"/>
                        </a:rPr>
                        <a:t>וולקני</a:t>
                      </a:r>
                      <a:endParaRPr lang="en-US" sz="140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rtl="1">
                        <a:lnSpc>
                          <a:spcPct val="115000"/>
                        </a:lnSpc>
                        <a:spcAft>
                          <a:spcPts val="0"/>
                        </a:spcAft>
                      </a:pPr>
                      <a:r>
                        <a:rPr lang="he-IL" sz="1400">
                          <a:solidFill>
                            <a:srgbClr val="000000"/>
                          </a:solidFill>
                          <a:latin typeface="Calibri"/>
                          <a:ea typeface="Times New Roman"/>
                          <a:cs typeface="+mj-cs"/>
                        </a:rPr>
                        <a:t>וולקני</a:t>
                      </a:r>
                      <a:endParaRPr lang="en-US" sz="140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rtl="1">
                        <a:lnSpc>
                          <a:spcPct val="115000"/>
                        </a:lnSpc>
                        <a:spcAft>
                          <a:spcPts val="0"/>
                        </a:spcAft>
                      </a:pPr>
                      <a:r>
                        <a:rPr lang="he-IL" sz="1400">
                          <a:solidFill>
                            <a:srgbClr val="000000"/>
                          </a:solidFill>
                          <a:latin typeface="Calibri"/>
                          <a:ea typeface="Times New Roman"/>
                          <a:cs typeface="+mj-cs"/>
                        </a:rPr>
                        <a:t>משק טל</a:t>
                      </a:r>
                      <a:endParaRPr lang="en-US" sz="140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rtl="1">
                        <a:lnSpc>
                          <a:spcPct val="115000"/>
                        </a:lnSpc>
                        <a:spcAft>
                          <a:spcPts val="0"/>
                        </a:spcAft>
                      </a:pPr>
                      <a:r>
                        <a:rPr lang="he-IL" sz="1400">
                          <a:solidFill>
                            <a:srgbClr val="000000"/>
                          </a:solidFill>
                          <a:latin typeface="Calibri"/>
                          <a:ea typeface="Times New Roman"/>
                          <a:cs typeface="+mj-cs"/>
                        </a:rPr>
                        <a:t>משק טל</a:t>
                      </a:r>
                      <a:endParaRPr lang="en-US" sz="140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rtl="1">
                        <a:lnSpc>
                          <a:spcPct val="115000"/>
                        </a:lnSpc>
                        <a:spcAft>
                          <a:spcPts val="0"/>
                        </a:spcAft>
                      </a:pPr>
                      <a:r>
                        <a:rPr lang="he-IL" sz="1400">
                          <a:solidFill>
                            <a:srgbClr val="000000"/>
                          </a:solidFill>
                          <a:latin typeface="Calibri"/>
                          <a:ea typeface="Times New Roman"/>
                          <a:cs typeface="+mj-cs"/>
                        </a:rPr>
                        <a:t>וולקני</a:t>
                      </a:r>
                      <a:endParaRPr lang="en-US" sz="140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rtl="1">
                        <a:lnSpc>
                          <a:spcPct val="115000"/>
                        </a:lnSpc>
                        <a:spcAft>
                          <a:spcPts val="0"/>
                        </a:spcAft>
                      </a:pPr>
                      <a:r>
                        <a:rPr lang="he-IL" sz="1400" dirty="0">
                          <a:solidFill>
                            <a:srgbClr val="000000"/>
                          </a:solidFill>
                          <a:latin typeface="Calibri"/>
                          <a:ea typeface="Times New Roman"/>
                          <a:cs typeface="+mj-cs"/>
                        </a:rPr>
                        <a:t>משק טל</a:t>
                      </a:r>
                      <a:endParaRPr lang="en-US" sz="1400" dirty="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r h="380022">
                <a:tc>
                  <a:txBody>
                    <a:bodyPr/>
                    <a:lstStyle/>
                    <a:p>
                      <a:pPr>
                        <a:lnSpc>
                          <a:spcPct val="115000"/>
                        </a:lnSpc>
                        <a:spcAft>
                          <a:spcPts val="0"/>
                        </a:spcAft>
                      </a:pPr>
                      <a:r>
                        <a:rPr lang="en-US" sz="1400" b="1">
                          <a:latin typeface="Calibri"/>
                          <a:ea typeface="Times New Roman"/>
                          <a:cs typeface="+mj-cs"/>
                        </a:rPr>
                        <a:t>MC 660</a:t>
                      </a:r>
                      <a:endParaRPr lang="en-US" sz="140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dirty="0">
                          <a:latin typeface="Calibri"/>
                          <a:ea typeface="Times New Roman"/>
                          <a:cs typeface="+mj-cs"/>
                        </a:rPr>
                        <a:t>135</a:t>
                      </a:r>
                      <a:endParaRPr lang="en-US" sz="1400" dirty="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15000"/>
                        </a:lnSpc>
                        <a:spcAft>
                          <a:spcPts val="0"/>
                        </a:spcAft>
                      </a:pPr>
                      <a:r>
                        <a:rPr lang="en-US" sz="1400" b="1" dirty="0">
                          <a:latin typeface="Calibri"/>
                          <a:ea typeface="Times New Roman"/>
                          <a:cs typeface="+mj-cs"/>
                        </a:rPr>
                        <a:t> </a:t>
                      </a:r>
                      <a:endParaRPr lang="en-US" sz="1400" dirty="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n-US" sz="1400" b="1">
                          <a:latin typeface="Calibri"/>
                          <a:ea typeface="Times New Roman"/>
                          <a:cs typeface="+mj-cs"/>
                        </a:rPr>
                        <a:t> </a:t>
                      </a:r>
                      <a:endParaRPr lang="en-US" sz="140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n-US" sz="1400" b="1">
                          <a:latin typeface="Calibri"/>
                          <a:ea typeface="Times New Roman"/>
                          <a:cs typeface="+mj-cs"/>
                        </a:rPr>
                        <a:t> </a:t>
                      </a:r>
                      <a:endParaRPr lang="en-US" sz="140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15000"/>
                        </a:lnSpc>
                        <a:spcAft>
                          <a:spcPts val="0"/>
                        </a:spcAft>
                      </a:pPr>
                      <a:r>
                        <a:rPr lang="en-US" sz="1400" b="1">
                          <a:latin typeface="Calibri"/>
                          <a:ea typeface="Times New Roman"/>
                          <a:cs typeface="+mj-cs"/>
                        </a:rPr>
                        <a:t>156</a:t>
                      </a:r>
                      <a:endParaRPr lang="en-US" sz="140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15000"/>
                        </a:lnSpc>
                        <a:spcAft>
                          <a:spcPts val="0"/>
                        </a:spcAft>
                      </a:pPr>
                      <a:r>
                        <a:rPr lang="en-US" sz="1400" b="1">
                          <a:latin typeface="Calibri"/>
                          <a:ea typeface="Times New Roman"/>
                          <a:cs typeface="+mj-cs"/>
                        </a:rPr>
                        <a:t> </a:t>
                      </a:r>
                      <a:endParaRPr lang="en-US" sz="140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15000"/>
                        </a:lnSpc>
                        <a:spcAft>
                          <a:spcPts val="0"/>
                        </a:spcAft>
                      </a:pPr>
                      <a:r>
                        <a:rPr lang="en-US" sz="1400" b="1">
                          <a:latin typeface="Calibri"/>
                          <a:ea typeface="Times New Roman"/>
                          <a:cs typeface="+mj-cs"/>
                        </a:rPr>
                        <a:t> </a:t>
                      </a:r>
                      <a:endParaRPr lang="en-US" sz="140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algn="ctr">
                        <a:lnSpc>
                          <a:spcPct val="115000"/>
                        </a:lnSpc>
                        <a:spcAft>
                          <a:spcPts val="0"/>
                        </a:spcAft>
                      </a:pPr>
                      <a:r>
                        <a:rPr lang="en-US" sz="1400" b="1">
                          <a:latin typeface="Calibri"/>
                          <a:ea typeface="Times New Roman"/>
                          <a:cs typeface="+mj-cs"/>
                        </a:rPr>
                        <a:t> </a:t>
                      </a:r>
                      <a:endParaRPr lang="en-US" sz="140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algn="ctr">
                        <a:lnSpc>
                          <a:spcPct val="115000"/>
                        </a:lnSpc>
                        <a:spcAft>
                          <a:spcPts val="0"/>
                        </a:spcAft>
                      </a:pPr>
                      <a:r>
                        <a:rPr lang="en-US" sz="1400" b="1">
                          <a:latin typeface="Calibri"/>
                          <a:ea typeface="Times New Roman"/>
                          <a:cs typeface="+mj-cs"/>
                        </a:rPr>
                        <a:t> </a:t>
                      </a:r>
                      <a:endParaRPr lang="en-US" sz="140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r>
              <a:tr h="380022">
                <a:tc>
                  <a:txBody>
                    <a:bodyPr/>
                    <a:lstStyle/>
                    <a:p>
                      <a:pPr>
                        <a:lnSpc>
                          <a:spcPct val="115000"/>
                        </a:lnSpc>
                        <a:spcAft>
                          <a:spcPts val="0"/>
                        </a:spcAft>
                      </a:pPr>
                      <a:r>
                        <a:rPr lang="en-US" sz="1400" b="1">
                          <a:latin typeface="Calibri"/>
                          <a:ea typeface="Times New Roman"/>
                          <a:cs typeface="+mj-cs"/>
                        </a:rPr>
                        <a:t>MC15</a:t>
                      </a:r>
                      <a:endParaRPr lang="en-US" sz="140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a:latin typeface="Calibri"/>
                          <a:ea typeface="Times New Roman"/>
                          <a:cs typeface="+mj-cs"/>
                        </a:rPr>
                        <a:t>200</a:t>
                      </a:r>
                      <a:endParaRPr lang="en-US" sz="140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15000"/>
                        </a:lnSpc>
                        <a:spcAft>
                          <a:spcPts val="0"/>
                        </a:spcAft>
                      </a:pPr>
                      <a:r>
                        <a:rPr lang="en-US" sz="1400" b="1" dirty="0">
                          <a:latin typeface="Calibri"/>
                          <a:ea typeface="Times New Roman"/>
                          <a:cs typeface="+mj-cs"/>
                        </a:rPr>
                        <a:t>0</a:t>
                      </a:r>
                      <a:endParaRPr lang="en-US" sz="1400" dirty="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n-US" sz="1400" b="1">
                          <a:latin typeface="Calibri"/>
                          <a:ea typeface="Times New Roman"/>
                          <a:cs typeface="+mj-cs"/>
                        </a:rPr>
                        <a:t>7</a:t>
                      </a:r>
                      <a:endParaRPr lang="en-US" sz="140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n-US" sz="1400" b="1">
                          <a:latin typeface="Calibri"/>
                          <a:ea typeface="Times New Roman"/>
                          <a:cs typeface="+mj-cs"/>
                        </a:rPr>
                        <a:t> </a:t>
                      </a:r>
                      <a:endParaRPr lang="en-US" sz="140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15000"/>
                        </a:lnSpc>
                        <a:spcAft>
                          <a:spcPts val="0"/>
                        </a:spcAft>
                      </a:pPr>
                      <a:r>
                        <a:rPr lang="en-US" sz="1400" b="1">
                          <a:latin typeface="Calibri"/>
                          <a:ea typeface="Times New Roman"/>
                          <a:cs typeface="+mj-cs"/>
                        </a:rPr>
                        <a:t>447</a:t>
                      </a:r>
                      <a:endParaRPr lang="en-US" sz="140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15000"/>
                        </a:lnSpc>
                        <a:spcAft>
                          <a:spcPts val="0"/>
                        </a:spcAft>
                      </a:pPr>
                      <a:r>
                        <a:rPr lang="en-US" sz="1400" b="1">
                          <a:latin typeface="Calibri"/>
                          <a:ea typeface="Times New Roman"/>
                          <a:cs typeface="+mj-cs"/>
                        </a:rPr>
                        <a:t>33</a:t>
                      </a:r>
                      <a:endParaRPr lang="en-US" sz="140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15000"/>
                        </a:lnSpc>
                        <a:spcAft>
                          <a:spcPts val="0"/>
                        </a:spcAft>
                      </a:pPr>
                      <a:r>
                        <a:rPr lang="en-US" sz="1400" b="1">
                          <a:latin typeface="Calibri"/>
                          <a:ea typeface="Times New Roman"/>
                          <a:cs typeface="+mj-cs"/>
                        </a:rPr>
                        <a:t> </a:t>
                      </a:r>
                      <a:endParaRPr lang="en-US" sz="140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algn="ctr">
                        <a:lnSpc>
                          <a:spcPct val="115000"/>
                        </a:lnSpc>
                        <a:spcAft>
                          <a:spcPts val="0"/>
                        </a:spcAft>
                      </a:pPr>
                      <a:r>
                        <a:rPr lang="en-US" sz="1400" b="1">
                          <a:latin typeface="Calibri"/>
                          <a:ea typeface="Times New Roman"/>
                          <a:cs typeface="+mj-cs"/>
                        </a:rPr>
                        <a:t>741</a:t>
                      </a:r>
                      <a:endParaRPr lang="en-US" sz="140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algn="ctr">
                        <a:lnSpc>
                          <a:spcPct val="115000"/>
                        </a:lnSpc>
                        <a:spcAft>
                          <a:spcPts val="0"/>
                        </a:spcAft>
                      </a:pPr>
                      <a:r>
                        <a:rPr lang="en-US" sz="1400" b="1">
                          <a:latin typeface="Calibri"/>
                          <a:ea typeface="Times New Roman"/>
                          <a:cs typeface="+mj-cs"/>
                        </a:rPr>
                        <a:t>3751</a:t>
                      </a:r>
                      <a:endParaRPr lang="en-US" sz="140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r>
              <a:tr h="380022">
                <a:tc>
                  <a:txBody>
                    <a:bodyPr/>
                    <a:lstStyle/>
                    <a:p>
                      <a:pPr>
                        <a:lnSpc>
                          <a:spcPct val="115000"/>
                        </a:lnSpc>
                        <a:spcAft>
                          <a:spcPts val="0"/>
                        </a:spcAft>
                      </a:pPr>
                      <a:r>
                        <a:rPr lang="en-US" sz="1400" b="1">
                          <a:latin typeface="Calibri"/>
                          <a:ea typeface="Times New Roman"/>
                          <a:cs typeface="+mj-cs"/>
                        </a:rPr>
                        <a:t>MC18</a:t>
                      </a:r>
                      <a:endParaRPr lang="en-US" sz="140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a:latin typeface="Calibri"/>
                          <a:ea typeface="Times New Roman"/>
                          <a:cs typeface="+mj-cs"/>
                        </a:rPr>
                        <a:t>46</a:t>
                      </a:r>
                      <a:endParaRPr lang="en-US" sz="140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15000"/>
                        </a:lnSpc>
                        <a:spcAft>
                          <a:spcPts val="0"/>
                        </a:spcAft>
                      </a:pPr>
                      <a:r>
                        <a:rPr lang="en-US" sz="1400" b="1" dirty="0">
                          <a:latin typeface="Calibri"/>
                          <a:ea typeface="Times New Roman"/>
                          <a:cs typeface="+mj-cs"/>
                        </a:rPr>
                        <a:t>0</a:t>
                      </a:r>
                      <a:endParaRPr lang="en-US" sz="1400" dirty="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n-US" sz="1400" b="1">
                          <a:latin typeface="Calibri"/>
                          <a:ea typeface="Times New Roman"/>
                          <a:cs typeface="+mj-cs"/>
                        </a:rPr>
                        <a:t> </a:t>
                      </a:r>
                      <a:endParaRPr lang="en-US" sz="140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n-US" sz="1400" b="1" dirty="0">
                          <a:latin typeface="Calibri"/>
                          <a:ea typeface="Times New Roman"/>
                          <a:cs typeface="+mj-cs"/>
                        </a:rPr>
                        <a:t> </a:t>
                      </a:r>
                      <a:endParaRPr lang="en-US" sz="1400" dirty="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15000"/>
                        </a:lnSpc>
                        <a:spcAft>
                          <a:spcPts val="0"/>
                        </a:spcAft>
                      </a:pPr>
                      <a:r>
                        <a:rPr lang="en-US" sz="1400" b="1">
                          <a:latin typeface="Calibri"/>
                          <a:ea typeface="Times New Roman"/>
                          <a:cs typeface="+mj-cs"/>
                        </a:rPr>
                        <a:t> </a:t>
                      </a:r>
                      <a:endParaRPr lang="en-US" sz="140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15000"/>
                        </a:lnSpc>
                        <a:spcAft>
                          <a:spcPts val="0"/>
                        </a:spcAft>
                      </a:pPr>
                      <a:r>
                        <a:rPr lang="en-US" sz="1400" b="1">
                          <a:latin typeface="Calibri"/>
                          <a:ea typeface="Times New Roman"/>
                          <a:cs typeface="+mj-cs"/>
                        </a:rPr>
                        <a:t> </a:t>
                      </a:r>
                      <a:endParaRPr lang="en-US" sz="140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15000"/>
                        </a:lnSpc>
                        <a:spcAft>
                          <a:spcPts val="0"/>
                        </a:spcAft>
                      </a:pPr>
                      <a:r>
                        <a:rPr lang="en-US" sz="1400" b="1">
                          <a:latin typeface="Calibri"/>
                          <a:ea typeface="Times New Roman"/>
                          <a:cs typeface="+mj-cs"/>
                        </a:rPr>
                        <a:t>46</a:t>
                      </a:r>
                      <a:endParaRPr lang="en-US" sz="140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algn="ctr">
                        <a:lnSpc>
                          <a:spcPct val="115000"/>
                        </a:lnSpc>
                        <a:spcAft>
                          <a:spcPts val="0"/>
                        </a:spcAft>
                      </a:pPr>
                      <a:r>
                        <a:rPr lang="en-US" sz="1400" b="1">
                          <a:latin typeface="Calibri"/>
                          <a:ea typeface="Times New Roman"/>
                          <a:cs typeface="+mj-cs"/>
                        </a:rPr>
                        <a:t>154</a:t>
                      </a:r>
                      <a:endParaRPr lang="en-US" sz="140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algn="ctr">
                        <a:lnSpc>
                          <a:spcPct val="115000"/>
                        </a:lnSpc>
                        <a:spcAft>
                          <a:spcPts val="0"/>
                        </a:spcAft>
                      </a:pPr>
                      <a:r>
                        <a:rPr lang="en-US" sz="1400" b="1">
                          <a:latin typeface="Calibri"/>
                          <a:ea typeface="Times New Roman"/>
                          <a:cs typeface="+mj-cs"/>
                        </a:rPr>
                        <a:t>145</a:t>
                      </a:r>
                      <a:endParaRPr lang="en-US" sz="140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r>
              <a:tr h="380022">
                <a:tc>
                  <a:txBody>
                    <a:bodyPr/>
                    <a:lstStyle/>
                    <a:p>
                      <a:pPr>
                        <a:lnSpc>
                          <a:spcPct val="115000"/>
                        </a:lnSpc>
                        <a:spcAft>
                          <a:spcPts val="0"/>
                        </a:spcAft>
                      </a:pPr>
                      <a:r>
                        <a:rPr lang="en-US" sz="1400" b="1">
                          <a:latin typeface="Calibri"/>
                          <a:ea typeface="Times New Roman"/>
                          <a:cs typeface="+mj-cs"/>
                        </a:rPr>
                        <a:t>MC32</a:t>
                      </a:r>
                      <a:endParaRPr lang="en-US" sz="140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a:latin typeface="Calibri"/>
                          <a:ea typeface="Times New Roman"/>
                          <a:cs typeface="+mj-cs"/>
                        </a:rPr>
                        <a:t> </a:t>
                      </a:r>
                      <a:endParaRPr lang="en-US" sz="140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15000"/>
                        </a:lnSpc>
                        <a:spcAft>
                          <a:spcPts val="0"/>
                        </a:spcAft>
                      </a:pPr>
                      <a:r>
                        <a:rPr lang="en-US" sz="1400" b="1" dirty="0">
                          <a:latin typeface="Calibri"/>
                          <a:ea typeface="Times New Roman"/>
                          <a:cs typeface="+mj-cs"/>
                        </a:rPr>
                        <a:t>0</a:t>
                      </a:r>
                      <a:endParaRPr lang="en-US" sz="1400" dirty="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n-US" sz="1400" b="1">
                          <a:latin typeface="Calibri"/>
                          <a:ea typeface="Times New Roman"/>
                          <a:cs typeface="+mj-cs"/>
                        </a:rPr>
                        <a:t> </a:t>
                      </a:r>
                      <a:endParaRPr lang="en-US" sz="140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n-US" sz="1400" b="1">
                          <a:latin typeface="Calibri"/>
                          <a:ea typeface="Times New Roman"/>
                          <a:cs typeface="+mj-cs"/>
                        </a:rPr>
                        <a:t> </a:t>
                      </a:r>
                      <a:endParaRPr lang="en-US" sz="140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15000"/>
                        </a:lnSpc>
                        <a:spcAft>
                          <a:spcPts val="0"/>
                        </a:spcAft>
                      </a:pPr>
                      <a:r>
                        <a:rPr lang="en-US" sz="1400" b="1">
                          <a:latin typeface="Calibri"/>
                          <a:ea typeface="Times New Roman"/>
                          <a:cs typeface="+mj-cs"/>
                        </a:rPr>
                        <a:t>57</a:t>
                      </a:r>
                      <a:endParaRPr lang="en-US" sz="140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15000"/>
                        </a:lnSpc>
                        <a:spcAft>
                          <a:spcPts val="0"/>
                        </a:spcAft>
                      </a:pPr>
                      <a:r>
                        <a:rPr lang="en-US" sz="1400" b="1">
                          <a:latin typeface="Calibri"/>
                          <a:ea typeface="Times New Roman"/>
                          <a:cs typeface="+mj-cs"/>
                        </a:rPr>
                        <a:t> </a:t>
                      </a:r>
                      <a:endParaRPr lang="en-US" sz="140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15000"/>
                        </a:lnSpc>
                        <a:spcAft>
                          <a:spcPts val="0"/>
                        </a:spcAft>
                      </a:pPr>
                      <a:r>
                        <a:rPr lang="en-US" sz="1400" b="1">
                          <a:latin typeface="Calibri"/>
                          <a:ea typeface="Times New Roman"/>
                          <a:cs typeface="+mj-cs"/>
                        </a:rPr>
                        <a:t> </a:t>
                      </a:r>
                      <a:endParaRPr lang="en-US" sz="140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algn="ctr">
                        <a:lnSpc>
                          <a:spcPct val="115000"/>
                        </a:lnSpc>
                        <a:spcAft>
                          <a:spcPts val="0"/>
                        </a:spcAft>
                      </a:pPr>
                      <a:r>
                        <a:rPr lang="en-US" sz="1400" b="1">
                          <a:latin typeface="Calibri"/>
                          <a:ea typeface="Times New Roman"/>
                          <a:cs typeface="+mj-cs"/>
                        </a:rPr>
                        <a:t>26</a:t>
                      </a:r>
                      <a:endParaRPr lang="en-US" sz="140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algn="ctr">
                        <a:lnSpc>
                          <a:spcPct val="115000"/>
                        </a:lnSpc>
                        <a:spcAft>
                          <a:spcPts val="0"/>
                        </a:spcAft>
                      </a:pPr>
                      <a:r>
                        <a:rPr lang="en-US" sz="1400" b="1">
                          <a:latin typeface="Calibri"/>
                          <a:ea typeface="Times New Roman"/>
                          <a:cs typeface="+mj-cs"/>
                        </a:rPr>
                        <a:t>506</a:t>
                      </a:r>
                      <a:endParaRPr lang="en-US" sz="140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r>
              <a:tr h="380022">
                <a:tc>
                  <a:txBody>
                    <a:bodyPr/>
                    <a:lstStyle/>
                    <a:p>
                      <a:pPr>
                        <a:lnSpc>
                          <a:spcPct val="115000"/>
                        </a:lnSpc>
                        <a:spcAft>
                          <a:spcPts val="0"/>
                        </a:spcAft>
                      </a:pPr>
                      <a:r>
                        <a:rPr lang="en-US" sz="1400" b="1">
                          <a:latin typeface="Calibri"/>
                          <a:ea typeface="Times New Roman"/>
                          <a:cs typeface="+mj-cs"/>
                        </a:rPr>
                        <a:t>MC37-65</a:t>
                      </a:r>
                      <a:endParaRPr lang="en-US" sz="140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a:latin typeface="Calibri"/>
                          <a:ea typeface="Times New Roman"/>
                          <a:cs typeface="+mj-cs"/>
                        </a:rPr>
                        <a:t> </a:t>
                      </a:r>
                      <a:endParaRPr lang="en-US" sz="140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15000"/>
                        </a:lnSpc>
                        <a:spcAft>
                          <a:spcPts val="0"/>
                        </a:spcAft>
                      </a:pPr>
                      <a:r>
                        <a:rPr lang="en-US" sz="1400" b="1" dirty="0">
                          <a:latin typeface="Calibri"/>
                          <a:ea typeface="Times New Roman"/>
                          <a:cs typeface="+mj-cs"/>
                        </a:rPr>
                        <a:t> </a:t>
                      </a:r>
                      <a:endParaRPr lang="en-US" sz="1400" dirty="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n-US" sz="1400" b="1" dirty="0">
                          <a:latin typeface="Calibri"/>
                          <a:ea typeface="Times New Roman"/>
                          <a:cs typeface="+mj-cs"/>
                        </a:rPr>
                        <a:t>154</a:t>
                      </a:r>
                      <a:endParaRPr lang="en-US" sz="1400" dirty="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n-US" sz="1400" b="1">
                          <a:latin typeface="Calibri"/>
                          <a:ea typeface="Times New Roman"/>
                          <a:cs typeface="+mj-cs"/>
                        </a:rPr>
                        <a:t> </a:t>
                      </a:r>
                      <a:endParaRPr lang="en-US" sz="140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15000"/>
                        </a:lnSpc>
                        <a:spcAft>
                          <a:spcPts val="0"/>
                        </a:spcAft>
                      </a:pPr>
                      <a:r>
                        <a:rPr lang="en-US" sz="1400" b="1" dirty="0">
                          <a:latin typeface="Calibri"/>
                          <a:ea typeface="Times New Roman"/>
                          <a:cs typeface="+mj-cs"/>
                        </a:rPr>
                        <a:t> </a:t>
                      </a:r>
                      <a:endParaRPr lang="en-US" sz="1400" dirty="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15000"/>
                        </a:lnSpc>
                        <a:spcAft>
                          <a:spcPts val="0"/>
                        </a:spcAft>
                      </a:pPr>
                      <a:r>
                        <a:rPr lang="en-US" sz="1400" b="1">
                          <a:latin typeface="Calibri"/>
                          <a:ea typeface="Times New Roman"/>
                          <a:cs typeface="+mj-cs"/>
                        </a:rPr>
                        <a:t> </a:t>
                      </a:r>
                      <a:endParaRPr lang="en-US" sz="140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15000"/>
                        </a:lnSpc>
                        <a:spcAft>
                          <a:spcPts val="0"/>
                        </a:spcAft>
                      </a:pPr>
                      <a:r>
                        <a:rPr lang="en-US" sz="1400" b="1">
                          <a:latin typeface="Calibri"/>
                          <a:ea typeface="Times New Roman"/>
                          <a:cs typeface="+mj-cs"/>
                        </a:rPr>
                        <a:t>272</a:t>
                      </a:r>
                      <a:endParaRPr lang="en-US" sz="140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algn="ctr">
                        <a:lnSpc>
                          <a:spcPct val="115000"/>
                        </a:lnSpc>
                        <a:spcAft>
                          <a:spcPts val="0"/>
                        </a:spcAft>
                      </a:pPr>
                      <a:r>
                        <a:rPr lang="en-US" sz="1400" b="1">
                          <a:latin typeface="Calibri"/>
                          <a:ea typeface="Times New Roman"/>
                          <a:cs typeface="+mj-cs"/>
                        </a:rPr>
                        <a:t> </a:t>
                      </a:r>
                      <a:endParaRPr lang="en-US" sz="140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algn="ctr">
                        <a:lnSpc>
                          <a:spcPct val="115000"/>
                        </a:lnSpc>
                        <a:spcAft>
                          <a:spcPts val="0"/>
                        </a:spcAft>
                      </a:pPr>
                      <a:r>
                        <a:rPr lang="en-US" sz="1400" b="1">
                          <a:latin typeface="Calibri"/>
                          <a:ea typeface="Times New Roman"/>
                          <a:cs typeface="+mj-cs"/>
                        </a:rPr>
                        <a:t>707</a:t>
                      </a:r>
                      <a:endParaRPr lang="en-US" sz="140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r>
              <a:tr h="380022">
                <a:tc>
                  <a:txBody>
                    <a:bodyPr/>
                    <a:lstStyle/>
                    <a:p>
                      <a:pPr>
                        <a:lnSpc>
                          <a:spcPct val="115000"/>
                        </a:lnSpc>
                        <a:spcAft>
                          <a:spcPts val="0"/>
                        </a:spcAft>
                      </a:pPr>
                      <a:r>
                        <a:rPr lang="en-US" sz="1400" b="1">
                          <a:latin typeface="Calibri"/>
                          <a:ea typeface="Times New Roman"/>
                          <a:cs typeface="+mj-cs"/>
                        </a:rPr>
                        <a:t>MC38-8</a:t>
                      </a:r>
                      <a:endParaRPr lang="en-US" sz="140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a:latin typeface="Calibri"/>
                          <a:ea typeface="Times New Roman"/>
                          <a:cs typeface="+mj-cs"/>
                        </a:rPr>
                        <a:t> </a:t>
                      </a:r>
                      <a:endParaRPr lang="en-US" sz="140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15000"/>
                        </a:lnSpc>
                        <a:spcAft>
                          <a:spcPts val="0"/>
                        </a:spcAft>
                      </a:pPr>
                      <a:r>
                        <a:rPr lang="en-US" sz="1400" b="1">
                          <a:latin typeface="Calibri"/>
                          <a:ea typeface="Times New Roman"/>
                          <a:cs typeface="+mj-cs"/>
                        </a:rPr>
                        <a:t>0</a:t>
                      </a:r>
                      <a:endParaRPr lang="en-US" sz="140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n-US" sz="1400" b="1" dirty="0">
                          <a:latin typeface="Calibri"/>
                          <a:ea typeface="Times New Roman"/>
                          <a:cs typeface="+mj-cs"/>
                        </a:rPr>
                        <a:t> </a:t>
                      </a:r>
                      <a:endParaRPr lang="en-US" sz="1400" dirty="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n-US" sz="1400" b="1" dirty="0">
                          <a:latin typeface="Calibri"/>
                          <a:ea typeface="Times New Roman"/>
                          <a:cs typeface="+mj-cs"/>
                        </a:rPr>
                        <a:t> </a:t>
                      </a:r>
                      <a:endParaRPr lang="en-US" sz="1400" dirty="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15000"/>
                        </a:lnSpc>
                        <a:spcAft>
                          <a:spcPts val="0"/>
                        </a:spcAft>
                      </a:pPr>
                      <a:r>
                        <a:rPr lang="en-US" sz="1400" b="1">
                          <a:latin typeface="Calibri"/>
                          <a:ea typeface="Times New Roman"/>
                          <a:cs typeface="+mj-cs"/>
                        </a:rPr>
                        <a:t>85</a:t>
                      </a:r>
                      <a:endParaRPr lang="en-US" sz="140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15000"/>
                        </a:lnSpc>
                        <a:spcAft>
                          <a:spcPts val="0"/>
                        </a:spcAft>
                      </a:pPr>
                      <a:r>
                        <a:rPr lang="en-US" sz="1400" b="1">
                          <a:latin typeface="Calibri"/>
                          <a:ea typeface="Times New Roman"/>
                          <a:cs typeface="+mj-cs"/>
                        </a:rPr>
                        <a:t>10</a:t>
                      </a:r>
                      <a:endParaRPr lang="en-US" sz="140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15000"/>
                        </a:lnSpc>
                        <a:spcAft>
                          <a:spcPts val="0"/>
                        </a:spcAft>
                      </a:pPr>
                      <a:r>
                        <a:rPr lang="en-US" sz="1400" b="1">
                          <a:latin typeface="Calibri"/>
                          <a:ea typeface="Times New Roman"/>
                          <a:cs typeface="+mj-cs"/>
                        </a:rPr>
                        <a:t>9</a:t>
                      </a:r>
                      <a:endParaRPr lang="en-US" sz="140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algn="ctr">
                        <a:lnSpc>
                          <a:spcPct val="115000"/>
                        </a:lnSpc>
                        <a:spcAft>
                          <a:spcPts val="0"/>
                        </a:spcAft>
                      </a:pPr>
                      <a:r>
                        <a:rPr lang="en-US" sz="1400" b="1">
                          <a:latin typeface="Calibri"/>
                          <a:ea typeface="Times New Roman"/>
                          <a:cs typeface="+mj-cs"/>
                        </a:rPr>
                        <a:t>0</a:t>
                      </a:r>
                      <a:endParaRPr lang="en-US" sz="140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algn="ctr">
                        <a:lnSpc>
                          <a:spcPct val="115000"/>
                        </a:lnSpc>
                        <a:spcAft>
                          <a:spcPts val="0"/>
                        </a:spcAft>
                      </a:pPr>
                      <a:r>
                        <a:rPr lang="en-US" sz="1400" b="1">
                          <a:latin typeface="Calibri"/>
                          <a:ea typeface="Times New Roman"/>
                          <a:cs typeface="+mj-cs"/>
                        </a:rPr>
                        <a:t>32</a:t>
                      </a:r>
                      <a:endParaRPr lang="en-US" sz="140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r>
              <a:tr h="380022">
                <a:tc>
                  <a:txBody>
                    <a:bodyPr/>
                    <a:lstStyle/>
                    <a:p>
                      <a:pPr>
                        <a:lnSpc>
                          <a:spcPct val="115000"/>
                        </a:lnSpc>
                        <a:spcAft>
                          <a:spcPts val="0"/>
                        </a:spcAft>
                      </a:pPr>
                      <a:r>
                        <a:rPr lang="en-US" sz="1400" b="1">
                          <a:latin typeface="Calibri"/>
                          <a:ea typeface="Times New Roman"/>
                          <a:cs typeface="+mj-cs"/>
                        </a:rPr>
                        <a:t>MC38-48</a:t>
                      </a:r>
                      <a:endParaRPr lang="en-US" sz="140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a:latin typeface="Calibri"/>
                          <a:ea typeface="Times New Roman"/>
                          <a:cs typeface="+mj-cs"/>
                        </a:rPr>
                        <a:t> </a:t>
                      </a:r>
                      <a:endParaRPr lang="en-US" sz="140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15000"/>
                        </a:lnSpc>
                        <a:spcAft>
                          <a:spcPts val="0"/>
                        </a:spcAft>
                      </a:pPr>
                      <a:r>
                        <a:rPr lang="en-US" sz="1400" b="1">
                          <a:latin typeface="Calibri"/>
                          <a:ea typeface="Times New Roman"/>
                          <a:cs typeface="+mj-cs"/>
                        </a:rPr>
                        <a:t>0</a:t>
                      </a:r>
                      <a:endParaRPr lang="en-US" sz="140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n-US" sz="1400" b="1">
                          <a:latin typeface="Calibri"/>
                          <a:ea typeface="Times New Roman"/>
                          <a:cs typeface="+mj-cs"/>
                        </a:rPr>
                        <a:t> </a:t>
                      </a:r>
                      <a:endParaRPr lang="en-US" sz="140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n-US" sz="1400" b="1" dirty="0">
                          <a:latin typeface="Calibri"/>
                          <a:ea typeface="Times New Roman"/>
                          <a:cs typeface="+mj-cs"/>
                        </a:rPr>
                        <a:t> </a:t>
                      </a:r>
                      <a:endParaRPr lang="en-US" sz="1400" dirty="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15000"/>
                        </a:lnSpc>
                        <a:spcAft>
                          <a:spcPts val="0"/>
                        </a:spcAft>
                      </a:pPr>
                      <a:r>
                        <a:rPr lang="en-US" sz="1400" b="1">
                          <a:latin typeface="Calibri"/>
                          <a:ea typeface="Times New Roman"/>
                          <a:cs typeface="+mj-cs"/>
                        </a:rPr>
                        <a:t>95</a:t>
                      </a:r>
                      <a:endParaRPr lang="en-US" sz="140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15000"/>
                        </a:lnSpc>
                        <a:spcAft>
                          <a:spcPts val="0"/>
                        </a:spcAft>
                      </a:pPr>
                      <a:r>
                        <a:rPr lang="en-US" sz="1400" b="1">
                          <a:latin typeface="Calibri"/>
                          <a:ea typeface="Times New Roman"/>
                          <a:cs typeface="+mj-cs"/>
                        </a:rPr>
                        <a:t>86</a:t>
                      </a:r>
                      <a:endParaRPr lang="en-US" sz="140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15000"/>
                        </a:lnSpc>
                        <a:spcAft>
                          <a:spcPts val="0"/>
                        </a:spcAft>
                      </a:pPr>
                      <a:r>
                        <a:rPr lang="en-US" sz="1400" b="1">
                          <a:latin typeface="Calibri"/>
                          <a:ea typeface="Times New Roman"/>
                          <a:cs typeface="+mj-cs"/>
                        </a:rPr>
                        <a:t> </a:t>
                      </a:r>
                      <a:endParaRPr lang="en-US" sz="140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algn="ctr">
                        <a:lnSpc>
                          <a:spcPct val="115000"/>
                        </a:lnSpc>
                        <a:spcAft>
                          <a:spcPts val="0"/>
                        </a:spcAft>
                      </a:pPr>
                      <a:r>
                        <a:rPr lang="en-US" sz="1400" b="1">
                          <a:latin typeface="Calibri"/>
                          <a:ea typeface="Times New Roman"/>
                          <a:cs typeface="+mj-cs"/>
                        </a:rPr>
                        <a:t>78</a:t>
                      </a:r>
                      <a:endParaRPr lang="en-US" sz="140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algn="ctr">
                        <a:lnSpc>
                          <a:spcPct val="115000"/>
                        </a:lnSpc>
                        <a:spcAft>
                          <a:spcPts val="0"/>
                        </a:spcAft>
                      </a:pPr>
                      <a:r>
                        <a:rPr lang="en-US" sz="1400" b="1" dirty="0">
                          <a:latin typeface="Calibri"/>
                          <a:ea typeface="Times New Roman"/>
                          <a:cs typeface="+mj-cs"/>
                        </a:rPr>
                        <a:t>64</a:t>
                      </a:r>
                      <a:endParaRPr lang="en-US" sz="1400" dirty="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r>
              <a:tr h="380022">
                <a:tc>
                  <a:txBody>
                    <a:bodyPr/>
                    <a:lstStyle/>
                    <a:p>
                      <a:pPr>
                        <a:lnSpc>
                          <a:spcPct val="115000"/>
                        </a:lnSpc>
                        <a:spcAft>
                          <a:spcPts val="0"/>
                        </a:spcAft>
                      </a:pPr>
                      <a:r>
                        <a:rPr lang="en-US" sz="1400" b="1">
                          <a:latin typeface="Calibri"/>
                          <a:ea typeface="Times New Roman"/>
                          <a:cs typeface="+mj-cs"/>
                        </a:rPr>
                        <a:t>MC43-72</a:t>
                      </a:r>
                      <a:endParaRPr lang="en-US" sz="140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a:latin typeface="Calibri"/>
                          <a:ea typeface="Times New Roman"/>
                          <a:cs typeface="+mj-cs"/>
                        </a:rPr>
                        <a:t> </a:t>
                      </a:r>
                      <a:endParaRPr lang="en-US" sz="140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15000"/>
                        </a:lnSpc>
                        <a:spcAft>
                          <a:spcPts val="0"/>
                        </a:spcAft>
                      </a:pPr>
                      <a:r>
                        <a:rPr lang="en-US" sz="1400" b="1">
                          <a:latin typeface="Calibri"/>
                          <a:ea typeface="Times New Roman"/>
                          <a:cs typeface="+mj-cs"/>
                        </a:rPr>
                        <a:t> </a:t>
                      </a:r>
                      <a:endParaRPr lang="en-US" sz="140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n-US" sz="1400" b="1">
                          <a:latin typeface="Calibri"/>
                          <a:ea typeface="Times New Roman"/>
                          <a:cs typeface="+mj-cs"/>
                        </a:rPr>
                        <a:t> </a:t>
                      </a:r>
                      <a:endParaRPr lang="en-US" sz="140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n-US" sz="1400" b="1" dirty="0">
                          <a:latin typeface="Calibri"/>
                          <a:ea typeface="Times New Roman"/>
                          <a:cs typeface="+mj-cs"/>
                        </a:rPr>
                        <a:t>8</a:t>
                      </a:r>
                      <a:endParaRPr lang="en-US" sz="1400" dirty="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15000"/>
                        </a:lnSpc>
                        <a:spcAft>
                          <a:spcPts val="0"/>
                        </a:spcAft>
                      </a:pPr>
                      <a:r>
                        <a:rPr lang="en-US" sz="1400" b="1" dirty="0">
                          <a:latin typeface="Calibri"/>
                          <a:ea typeface="Times New Roman"/>
                          <a:cs typeface="+mj-cs"/>
                        </a:rPr>
                        <a:t> </a:t>
                      </a:r>
                      <a:endParaRPr lang="en-US" sz="1400" dirty="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15000"/>
                        </a:lnSpc>
                        <a:spcAft>
                          <a:spcPts val="0"/>
                        </a:spcAft>
                      </a:pPr>
                      <a:r>
                        <a:rPr lang="en-US" sz="1400" b="1">
                          <a:latin typeface="Calibri"/>
                          <a:ea typeface="Times New Roman"/>
                          <a:cs typeface="+mj-cs"/>
                        </a:rPr>
                        <a:t> </a:t>
                      </a:r>
                      <a:endParaRPr lang="en-US" sz="140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15000"/>
                        </a:lnSpc>
                        <a:spcAft>
                          <a:spcPts val="0"/>
                        </a:spcAft>
                      </a:pPr>
                      <a:r>
                        <a:rPr lang="en-US" sz="1400" b="1">
                          <a:latin typeface="Calibri"/>
                          <a:ea typeface="Times New Roman"/>
                          <a:cs typeface="+mj-cs"/>
                        </a:rPr>
                        <a:t> </a:t>
                      </a:r>
                      <a:endParaRPr lang="en-US" sz="140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algn="ctr">
                        <a:lnSpc>
                          <a:spcPct val="115000"/>
                        </a:lnSpc>
                        <a:spcAft>
                          <a:spcPts val="0"/>
                        </a:spcAft>
                      </a:pPr>
                      <a:r>
                        <a:rPr lang="en-US" sz="1400" b="1">
                          <a:latin typeface="Calibri"/>
                          <a:ea typeface="Times New Roman"/>
                          <a:cs typeface="+mj-cs"/>
                        </a:rPr>
                        <a:t>166</a:t>
                      </a:r>
                      <a:endParaRPr lang="en-US" sz="140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algn="ctr">
                        <a:lnSpc>
                          <a:spcPct val="115000"/>
                        </a:lnSpc>
                        <a:spcAft>
                          <a:spcPts val="0"/>
                        </a:spcAft>
                      </a:pPr>
                      <a:r>
                        <a:rPr lang="en-US" sz="1400" b="1">
                          <a:latin typeface="Calibri"/>
                          <a:ea typeface="Times New Roman"/>
                          <a:cs typeface="+mj-cs"/>
                        </a:rPr>
                        <a:t> </a:t>
                      </a:r>
                      <a:endParaRPr lang="en-US" sz="140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r>
              <a:tr h="380022">
                <a:tc>
                  <a:txBody>
                    <a:bodyPr/>
                    <a:lstStyle/>
                    <a:p>
                      <a:pPr>
                        <a:lnSpc>
                          <a:spcPct val="115000"/>
                        </a:lnSpc>
                        <a:spcAft>
                          <a:spcPts val="0"/>
                        </a:spcAft>
                      </a:pPr>
                      <a:r>
                        <a:rPr lang="en-US" sz="1400" b="1">
                          <a:latin typeface="Calibri"/>
                          <a:ea typeface="Times New Roman"/>
                          <a:cs typeface="+mj-cs"/>
                        </a:rPr>
                        <a:t>MC44-1</a:t>
                      </a:r>
                      <a:endParaRPr lang="en-US" sz="140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a:latin typeface="Calibri"/>
                          <a:ea typeface="Times New Roman"/>
                          <a:cs typeface="+mj-cs"/>
                        </a:rPr>
                        <a:t> </a:t>
                      </a:r>
                      <a:endParaRPr lang="en-US" sz="140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15000"/>
                        </a:lnSpc>
                        <a:spcAft>
                          <a:spcPts val="0"/>
                        </a:spcAft>
                      </a:pPr>
                      <a:r>
                        <a:rPr lang="en-US" sz="1400" b="1">
                          <a:latin typeface="Calibri"/>
                          <a:ea typeface="Times New Roman"/>
                          <a:cs typeface="+mj-cs"/>
                        </a:rPr>
                        <a:t> </a:t>
                      </a:r>
                      <a:endParaRPr lang="en-US" sz="140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n-US" sz="1400" b="1">
                          <a:latin typeface="Calibri"/>
                          <a:ea typeface="Times New Roman"/>
                          <a:cs typeface="+mj-cs"/>
                        </a:rPr>
                        <a:t> </a:t>
                      </a:r>
                      <a:endParaRPr lang="en-US" sz="140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n-US" sz="1400" b="1">
                          <a:latin typeface="Calibri"/>
                          <a:ea typeface="Times New Roman"/>
                          <a:cs typeface="+mj-cs"/>
                        </a:rPr>
                        <a:t>860</a:t>
                      </a:r>
                      <a:endParaRPr lang="en-US" sz="140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15000"/>
                        </a:lnSpc>
                        <a:spcAft>
                          <a:spcPts val="0"/>
                        </a:spcAft>
                      </a:pPr>
                      <a:r>
                        <a:rPr lang="en-US" sz="1400" b="1" dirty="0">
                          <a:latin typeface="Calibri"/>
                          <a:ea typeface="Times New Roman"/>
                          <a:cs typeface="+mj-cs"/>
                        </a:rPr>
                        <a:t> </a:t>
                      </a:r>
                      <a:endParaRPr lang="en-US" sz="1400" dirty="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15000"/>
                        </a:lnSpc>
                        <a:spcAft>
                          <a:spcPts val="0"/>
                        </a:spcAft>
                      </a:pPr>
                      <a:r>
                        <a:rPr lang="en-US" sz="1400" b="1" dirty="0">
                          <a:latin typeface="Calibri"/>
                          <a:ea typeface="Times New Roman"/>
                          <a:cs typeface="+mj-cs"/>
                        </a:rPr>
                        <a:t> </a:t>
                      </a:r>
                      <a:endParaRPr lang="en-US" sz="1400" dirty="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15000"/>
                        </a:lnSpc>
                        <a:spcAft>
                          <a:spcPts val="0"/>
                        </a:spcAft>
                      </a:pPr>
                      <a:r>
                        <a:rPr lang="en-US" sz="1400" b="1">
                          <a:latin typeface="Calibri"/>
                          <a:ea typeface="Times New Roman"/>
                          <a:cs typeface="+mj-cs"/>
                        </a:rPr>
                        <a:t>319</a:t>
                      </a:r>
                      <a:endParaRPr lang="en-US" sz="140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algn="ctr">
                        <a:lnSpc>
                          <a:spcPct val="115000"/>
                        </a:lnSpc>
                        <a:spcAft>
                          <a:spcPts val="0"/>
                        </a:spcAft>
                      </a:pPr>
                      <a:r>
                        <a:rPr lang="en-US" sz="1400" b="1">
                          <a:latin typeface="Calibri"/>
                          <a:ea typeface="Times New Roman"/>
                          <a:cs typeface="+mj-cs"/>
                        </a:rPr>
                        <a:t>1664</a:t>
                      </a:r>
                      <a:endParaRPr lang="en-US" sz="140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algn="ctr">
                        <a:lnSpc>
                          <a:spcPct val="115000"/>
                        </a:lnSpc>
                        <a:spcAft>
                          <a:spcPts val="0"/>
                        </a:spcAft>
                      </a:pPr>
                      <a:r>
                        <a:rPr lang="en-US" sz="1400" b="1">
                          <a:latin typeface="Calibri"/>
                          <a:ea typeface="Times New Roman"/>
                          <a:cs typeface="+mj-cs"/>
                        </a:rPr>
                        <a:t>124</a:t>
                      </a:r>
                      <a:endParaRPr lang="en-US" sz="140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r>
              <a:tr h="380022">
                <a:tc>
                  <a:txBody>
                    <a:bodyPr/>
                    <a:lstStyle/>
                    <a:p>
                      <a:pPr>
                        <a:lnSpc>
                          <a:spcPct val="115000"/>
                        </a:lnSpc>
                        <a:spcAft>
                          <a:spcPts val="0"/>
                        </a:spcAft>
                      </a:pPr>
                      <a:r>
                        <a:rPr lang="en-US" sz="1400" b="1">
                          <a:latin typeface="Calibri"/>
                          <a:ea typeface="Times New Roman"/>
                          <a:cs typeface="+mj-cs"/>
                        </a:rPr>
                        <a:t>MC46-4</a:t>
                      </a:r>
                      <a:endParaRPr lang="en-US" sz="140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a:latin typeface="Calibri"/>
                          <a:ea typeface="Times New Roman"/>
                          <a:cs typeface="+mj-cs"/>
                        </a:rPr>
                        <a:t> </a:t>
                      </a:r>
                      <a:endParaRPr lang="en-US" sz="140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15000"/>
                        </a:lnSpc>
                        <a:spcAft>
                          <a:spcPts val="0"/>
                        </a:spcAft>
                      </a:pPr>
                      <a:r>
                        <a:rPr lang="en-US" sz="1400" b="1">
                          <a:latin typeface="Calibri"/>
                          <a:ea typeface="Times New Roman"/>
                          <a:cs typeface="+mj-cs"/>
                        </a:rPr>
                        <a:t>0</a:t>
                      </a:r>
                      <a:endParaRPr lang="en-US" sz="140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n-US" sz="1400" b="1">
                          <a:latin typeface="Calibri"/>
                          <a:ea typeface="Times New Roman"/>
                          <a:cs typeface="+mj-cs"/>
                        </a:rPr>
                        <a:t> </a:t>
                      </a:r>
                      <a:endParaRPr lang="en-US" sz="140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n-US" sz="1400" b="1">
                          <a:latin typeface="Calibri"/>
                          <a:ea typeface="Times New Roman"/>
                          <a:cs typeface="+mj-cs"/>
                        </a:rPr>
                        <a:t> </a:t>
                      </a:r>
                      <a:endParaRPr lang="en-US" sz="140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15000"/>
                        </a:lnSpc>
                        <a:spcAft>
                          <a:spcPts val="0"/>
                        </a:spcAft>
                      </a:pPr>
                      <a:r>
                        <a:rPr lang="en-US" sz="1400" b="1">
                          <a:latin typeface="Calibri"/>
                          <a:ea typeface="Times New Roman"/>
                          <a:cs typeface="+mj-cs"/>
                        </a:rPr>
                        <a:t>78</a:t>
                      </a:r>
                      <a:endParaRPr lang="en-US" sz="140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15000"/>
                        </a:lnSpc>
                        <a:spcAft>
                          <a:spcPts val="0"/>
                        </a:spcAft>
                      </a:pPr>
                      <a:r>
                        <a:rPr lang="en-US" sz="1400" b="1" dirty="0">
                          <a:latin typeface="Calibri"/>
                          <a:ea typeface="Times New Roman"/>
                          <a:cs typeface="+mj-cs"/>
                        </a:rPr>
                        <a:t> </a:t>
                      </a:r>
                      <a:endParaRPr lang="en-US" sz="1400" dirty="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15000"/>
                        </a:lnSpc>
                        <a:spcAft>
                          <a:spcPts val="0"/>
                        </a:spcAft>
                      </a:pPr>
                      <a:r>
                        <a:rPr lang="en-US" sz="1400" b="1" dirty="0">
                          <a:latin typeface="Calibri"/>
                          <a:ea typeface="Times New Roman"/>
                          <a:cs typeface="+mj-cs"/>
                        </a:rPr>
                        <a:t> </a:t>
                      </a:r>
                      <a:endParaRPr lang="en-US" sz="1400" dirty="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algn="ctr">
                        <a:lnSpc>
                          <a:spcPct val="115000"/>
                        </a:lnSpc>
                        <a:spcAft>
                          <a:spcPts val="0"/>
                        </a:spcAft>
                      </a:pPr>
                      <a:r>
                        <a:rPr lang="en-US" sz="1400" b="1">
                          <a:latin typeface="Calibri"/>
                          <a:ea typeface="Times New Roman"/>
                          <a:cs typeface="+mj-cs"/>
                        </a:rPr>
                        <a:t>152</a:t>
                      </a:r>
                      <a:endParaRPr lang="en-US" sz="140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algn="ctr">
                        <a:lnSpc>
                          <a:spcPct val="115000"/>
                        </a:lnSpc>
                        <a:spcAft>
                          <a:spcPts val="0"/>
                        </a:spcAft>
                      </a:pPr>
                      <a:r>
                        <a:rPr lang="en-US" sz="1400" b="1">
                          <a:latin typeface="Calibri"/>
                          <a:ea typeface="Times New Roman"/>
                          <a:cs typeface="+mj-cs"/>
                        </a:rPr>
                        <a:t>165</a:t>
                      </a:r>
                      <a:endParaRPr lang="en-US" sz="140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r>
              <a:tr h="380022">
                <a:tc>
                  <a:txBody>
                    <a:bodyPr/>
                    <a:lstStyle/>
                    <a:p>
                      <a:pPr>
                        <a:lnSpc>
                          <a:spcPct val="115000"/>
                        </a:lnSpc>
                        <a:spcAft>
                          <a:spcPts val="0"/>
                        </a:spcAft>
                      </a:pPr>
                      <a:r>
                        <a:rPr lang="en-US" sz="1400" b="1">
                          <a:latin typeface="Calibri"/>
                          <a:ea typeface="Times New Roman"/>
                          <a:cs typeface="+mj-cs"/>
                        </a:rPr>
                        <a:t>MC46-33</a:t>
                      </a:r>
                      <a:endParaRPr lang="en-US" sz="140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a:latin typeface="Calibri"/>
                          <a:ea typeface="Times New Roman"/>
                          <a:cs typeface="+mj-cs"/>
                        </a:rPr>
                        <a:t> </a:t>
                      </a:r>
                      <a:endParaRPr lang="en-US" sz="140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15000"/>
                        </a:lnSpc>
                        <a:spcAft>
                          <a:spcPts val="0"/>
                        </a:spcAft>
                      </a:pPr>
                      <a:r>
                        <a:rPr lang="en-US" sz="1400" b="1">
                          <a:latin typeface="Calibri"/>
                          <a:ea typeface="Times New Roman"/>
                          <a:cs typeface="+mj-cs"/>
                        </a:rPr>
                        <a:t> </a:t>
                      </a:r>
                      <a:endParaRPr lang="en-US" sz="140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n-US" sz="1400" b="1">
                          <a:latin typeface="Calibri"/>
                          <a:ea typeface="Times New Roman"/>
                          <a:cs typeface="+mj-cs"/>
                        </a:rPr>
                        <a:t> </a:t>
                      </a:r>
                      <a:endParaRPr lang="en-US" sz="140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n-US" sz="1400" b="1">
                          <a:latin typeface="Calibri"/>
                          <a:ea typeface="Times New Roman"/>
                          <a:cs typeface="+mj-cs"/>
                        </a:rPr>
                        <a:t>313</a:t>
                      </a:r>
                      <a:endParaRPr lang="en-US" sz="140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15000"/>
                        </a:lnSpc>
                        <a:spcAft>
                          <a:spcPts val="0"/>
                        </a:spcAft>
                      </a:pPr>
                      <a:r>
                        <a:rPr lang="en-US" sz="1400" b="1">
                          <a:latin typeface="Calibri"/>
                          <a:ea typeface="Times New Roman"/>
                          <a:cs typeface="+mj-cs"/>
                        </a:rPr>
                        <a:t> </a:t>
                      </a:r>
                      <a:endParaRPr lang="en-US" sz="140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15000"/>
                        </a:lnSpc>
                        <a:spcAft>
                          <a:spcPts val="0"/>
                        </a:spcAft>
                      </a:pPr>
                      <a:r>
                        <a:rPr lang="en-US" sz="1400" b="1">
                          <a:latin typeface="Calibri"/>
                          <a:ea typeface="Times New Roman"/>
                          <a:cs typeface="+mj-cs"/>
                        </a:rPr>
                        <a:t> </a:t>
                      </a:r>
                      <a:endParaRPr lang="en-US" sz="140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15000"/>
                        </a:lnSpc>
                        <a:spcAft>
                          <a:spcPts val="0"/>
                        </a:spcAft>
                      </a:pPr>
                      <a:r>
                        <a:rPr lang="en-US" sz="1400" b="1" dirty="0">
                          <a:latin typeface="Calibri"/>
                          <a:ea typeface="Times New Roman"/>
                          <a:cs typeface="+mj-cs"/>
                        </a:rPr>
                        <a:t> </a:t>
                      </a:r>
                      <a:endParaRPr lang="en-US" sz="1400" dirty="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algn="ctr">
                        <a:lnSpc>
                          <a:spcPct val="115000"/>
                        </a:lnSpc>
                        <a:spcAft>
                          <a:spcPts val="0"/>
                        </a:spcAft>
                      </a:pPr>
                      <a:r>
                        <a:rPr lang="en-US" sz="1400" b="1" dirty="0">
                          <a:latin typeface="Calibri"/>
                          <a:ea typeface="Times New Roman"/>
                          <a:cs typeface="+mj-cs"/>
                        </a:rPr>
                        <a:t> </a:t>
                      </a:r>
                      <a:endParaRPr lang="en-US" sz="1400" dirty="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algn="ctr">
                        <a:lnSpc>
                          <a:spcPct val="115000"/>
                        </a:lnSpc>
                        <a:spcAft>
                          <a:spcPts val="0"/>
                        </a:spcAft>
                      </a:pPr>
                      <a:r>
                        <a:rPr lang="en-US" sz="1400" b="1" dirty="0">
                          <a:latin typeface="Calibri"/>
                          <a:ea typeface="Times New Roman"/>
                          <a:cs typeface="+mj-cs"/>
                        </a:rPr>
                        <a:t>85</a:t>
                      </a:r>
                      <a:endParaRPr lang="en-US" sz="1400" dirty="0">
                        <a:latin typeface="Calibri"/>
                        <a:ea typeface="Calibri"/>
                        <a:cs typeface="+mj-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r>
            </a:tbl>
          </a:graphicData>
        </a:graphic>
      </p:graphicFrame>
      <p:sp>
        <p:nvSpPr>
          <p:cNvPr id="46081" name="Rectangle 1"/>
          <p:cNvSpPr>
            <a:spLocks noChangeArrowheads="1"/>
          </p:cNvSpPr>
          <p:nvPr/>
        </p:nvSpPr>
        <p:spPr bwMode="auto">
          <a:xfrm>
            <a:off x="214282" y="155301"/>
            <a:ext cx="857256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he-IL" sz="2000" b="1" i="0" strike="noStrike" cap="none" normalizeH="0" baseline="0" dirty="0" smtClean="0">
                <a:ln>
                  <a:noFill/>
                </a:ln>
                <a:solidFill>
                  <a:srgbClr val="FF0000"/>
                </a:solidFill>
                <a:effectLst/>
                <a:latin typeface="Calibri" pitchFamily="34" charset="0"/>
                <a:ea typeface="Calibri" pitchFamily="34" charset="0"/>
                <a:cs typeface="+mj-cs"/>
              </a:rPr>
              <a:t>טבלה 2 : רמת ה </a:t>
            </a:r>
            <a:r>
              <a:rPr kumimoji="0" lang="en-US" sz="2000" b="1" i="0" strike="noStrike" cap="none" normalizeH="0" baseline="0" dirty="0" smtClean="0">
                <a:ln>
                  <a:noFill/>
                </a:ln>
                <a:solidFill>
                  <a:srgbClr val="FF0000"/>
                </a:solidFill>
                <a:effectLst/>
                <a:latin typeface="Calibri" pitchFamily="34" charset="0"/>
                <a:ea typeface="Calibri" pitchFamily="34" charset="0"/>
                <a:cs typeface="+mj-cs"/>
              </a:rPr>
              <a:t>MA</a:t>
            </a:r>
            <a:r>
              <a:rPr lang="en-US" sz="2000" b="1" dirty="0" smtClean="0">
                <a:solidFill>
                  <a:srgbClr val="FF0000"/>
                </a:solidFill>
                <a:latin typeface="Calibri" pitchFamily="34" charset="0"/>
                <a:ea typeface="Calibri" pitchFamily="34" charset="0"/>
                <a:cs typeface="+mj-cs"/>
              </a:rPr>
              <a:t> </a:t>
            </a:r>
            <a:r>
              <a:rPr lang="he-IL" sz="2000" b="1" dirty="0" smtClean="0">
                <a:solidFill>
                  <a:srgbClr val="FF0000"/>
                </a:solidFill>
                <a:latin typeface="Calibri" pitchFamily="34" charset="0"/>
                <a:ea typeface="Calibri" pitchFamily="34" charset="0"/>
                <a:cs typeface="+mj-cs"/>
              </a:rPr>
              <a:t> </a:t>
            </a:r>
            <a:r>
              <a:rPr kumimoji="0" lang="he-IL" sz="2000" b="1" i="0" strike="noStrike" cap="none" normalizeH="0" baseline="0" dirty="0" smtClean="0">
                <a:ln>
                  <a:noFill/>
                </a:ln>
                <a:solidFill>
                  <a:srgbClr val="FF0000"/>
                </a:solidFill>
                <a:effectLst/>
                <a:latin typeface="Calibri" pitchFamily="34" charset="0"/>
                <a:ea typeface="Calibri" pitchFamily="34" charset="0"/>
                <a:cs typeface="+mj-cs"/>
              </a:rPr>
              <a:t>בקווים נבחרים שיבחנו בשנית</a:t>
            </a:r>
            <a:r>
              <a:rPr kumimoji="0" lang="he-IL" sz="2000" b="1" i="0" strike="noStrike" cap="none" normalizeH="0" dirty="0" smtClean="0">
                <a:ln>
                  <a:noFill/>
                </a:ln>
                <a:solidFill>
                  <a:srgbClr val="FF0000"/>
                </a:solidFill>
                <a:effectLst/>
                <a:latin typeface="Calibri" pitchFamily="34" charset="0"/>
                <a:ea typeface="Calibri" pitchFamily="34" charset="0"/>
                <a:cs typeface="+mj-cs"/>
              </a:rPr>
              <a:t> </a:t>
            </a:r>
            <a:r>
              <a:rPr kumimoji="0" lang="he-IL" sz="2000" b="1" i="0" strike="noStrike" cap="none" normalizeH="0" baseline="0" dirty="0" smtClean="0">
                <a:ln>
                  <a:noFill/>
                </a:ln>
                <a:solidFill>
                  <a:srgbClr val="FF0000"/>
                </a:solidFill>
                <a:effectLst/>
                <a:latin typeface="Calibri" pitchFamily="34" charset="0"/>
                <a:ea typeface="Calibri" pitchFamily="34" charset="0"/>
                <a:cs typeface="+mj-cs"/>
              </a:rPr>
              <a:t>בעונת 2016/17.</a:t>
            </a:r>
            <a:endParaRPr kumimoji="0" lang="he-IL" sz="2000" b="0" i="0" strike="noStrike" cap="none" normalizeH="0" baseline="0" dirty="0" smtClean="0">
              <a:ln>
                <a:noFill/>
              </a:ln>
              <a:solidFill>
                <a:srgbClr val="FF0000"/>
              </a:solidFill>
              <a:effectLst/>
              <a:latin typeface="Arial" pitchFamily="34" charset="0"/>
              <a:cs typeface="+mj-cs"/>
            </a:endParaRPr>
          </a:p>
        </p:txBody>
      </p:sp>
      <p:sp>
        <p:nvSpPr>
          <p:cNvPr id="4" name="TextBox 3"/>
          <p:cNvSpPr txBox="1"/>
          <p:nvPr/>
        </p:nvSpPr>
        <p:spPr>
          <a:xfrm>
            <a:off x="214282" y="555411"/>
            <a:ext cx="8572560" cy="1156086"/>
          </a:xfrm>
          <a:prstGeom prst="rect">
            <a:avLst/>
          </a:prstGeom>
          <a:noFill/>
        </p:spPr>
        <p:txBody>
          <a:bodyPr wrap="square" rtlCol="0">
            <a:spAutoFit/>
          </a:bodyPr>
          <a:lstStyle/>
          <a:p>
            <a:pPr algn="r" rtl="1">
              <a:lnSpc>
                <a:spcPct val="150000"/>
              </a:lnSpc>
            </a:pPr>
            <a:r>
              <a:rPr lang="he-IL" sz="1600" dirty="0">
                <a:cs typeface="+mj-cs"/>
              </a:rPr>
              <a:t>כפי שניתן לראות בטבלה התכונה </a:t>
            </a:r>
            <a:r>
              <a:rPr lang="he-IL" sz="1600" dirty="0" smtClean="0">
                <a:cs typeface="+mj-cs"/>
              </a:rPr>
              <a:t>לאגירת </a:t>
            </a:r>
            <a:r>
              <a:rPr lang="en-US" sz="1600" dirty="0" smtClean="0">
                <a:cs typeface="+mj-cs"/>
              </a:rPr>
              <a:t>MA</a:t>
            </a:r>
            <a:r>
              <a:rPr lang="he-IL" sz="1600" dirty="0" smtClean="0">
                <a:cs typeface="+mj-cs"/>
              </a:rPr>
              <a:t> קשורה מאד לטמפרטורה ומשתנה באופן תדיר.  קיים פער ניכר בין רמות </a:t>
            </a:r>
            <a:r>
              <a:rPr lang="en-US" sz="1600" dirty="0" smtClean="0">
                <a:cs typeface="+mj-cs"/>
              </a:rPr>
              <a:t/>
            </a:r>
            <a:br>
              <a:rPr lang="en-US" sz="1600" dirty="0" smtClean="0">
                <a:cs typeface="+mj-cs"/>
              </a:rPr>
            </a:br>
            <a:r>
              <a:rPr lang="he-IL" sz="1600" dirty="0" smtClean="0">
                <a:cs typeface="+mj-cs"/>
              </a:rPr>
              <a:t>ה -</a:t>
            </a:r>
            <a:r>
              <a:rPr lang="en-US" sz="1600" dirty="0" smtClean="0">
                <a:cs typeface="+mj-cs"/>
              </a:rPr>
              <a:t> MA </a:t>
            </a:r>
            <a:r>
              <a:rPr lang="he-IL" sz="1600" dirty="0" smtClean="0">
                <a:cs typeface="+mj-cs"/>
              </a:rPr>
              <a:t>שנמדדו בתקופות חמות לרמות שנמדדו בתקופות קרות. בולט במיוחד העדר </a:t>
            </a:r>
            <a:r>
              <a:rPr lang="en-US" sz="1600" dirty="0" smtClean="0">
                <a:cs typeface="+mj-cs"/>
              </a:rPr>
              <a:t>MA</a:t>
            </a:r>
            <a:r>
              <a:rPr lang="he-IL" sz="1600" dirty="0" smtClean="0">
                <a:cs typeface="+mj-cs"/>
              </a:rPr>
              <a:t> לחלוטין בדיגום של 1 לפברואר 2016, בו לא נמצא הנדיף כלל. </a:t>
            </a:r>
            <a:endParaRPr lang="en-US" sz="1600" dirty="0">
              <a:latin typeface="Times New Roman" pitchFamily="18" charset="0"/>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828800" y="3645024"/>
            <a:ext cx="5486400" cy="566738"/>
          </a:xfrm>
        </p:spPr>
        <p:txBody>
          <a:bodyPr>
            <a:noAutofit/>
          </a:bodyPr>
          <a:lstStyle/>
          <a:p>
            <a:pPr algn="ctr" rtl="1"/>
            <a:r>
              <a:rPr lang="he-IL" sz="3200" dirty="0" smtClean="0">
                <a:solidFill>
                  <a:srgbClr val="FF0000"/>
                </a:solidFill>
              </a:rPr>
              <a:t>על טעם וריח</a:t>
            </a:r>
            <a:endParaRPr lang="en-US" sz="3200" dirty="0">
              <a:solidFill>
                <a:srgbClr val="FF0000"/>
              </a:solidFill>
            </a:endParaRPr>
          </a:p>
        </p:txBody>
      </p:sp>
      <p:pic>
        <p:nvPicPr>
          <p:cNvPr id="5" name="מציין מיקום של תמונה 4" descr="4.jpg"/>
          <p:cNvPicPr>
            <a:picLocks noGrp="1" noChangeAspect="1"/>
          </p:cNvPicPr>
          <p:nvPr>
            <p:ph type="pic" idx="1"/>
          </p:nvPr>
        </p:nvPicPr>
        <p:blipFill>
          <a:blip r:embed="rId2" cstate="print"/>
          <a:srcRect l="5765" r="5765"/>
          <a:stretch>
            <a:fillRect/>
          </a:stretch>
        </p:blipFill>
        <p:spPr>
          <a:xfrm>
            <a:off x="2411760" y="332656"/>
            <a:ext cx="4723928" cy="3224469"/>
          </a:xfrm>
        </p:spPr>
      </p:pic>
      <p:sp>
        <p:nvSpPr>
          <p:cNvPr id="4" name="מציין מיקום טקסט 3"/>
          <p:cNvSpPr>
            <a:spLocks noGrp="1"/>
          </p:cNvSpPr>
          <p:nvPr>
            <p:ph type="body" sz="half" idx="2"/>
          </p:nvPr>
        </p:nvSpPr>
        <p:spPr>
          <a:xfrm>
            <a:off x="467544" y="4509120"/>
            <a:ext cx="8208912" cy="1944216"/>
          </a:xfrm>
        </p:spPr>
        <p:txBody>
          <a:bodyPr>
            <a:noAutofit/>
          </a:bodyPr>
          <a:lstStyle/>
          <a:p>
            <a:pPr algn="r" rtl="1">
              <a:lnSpc>
                <a:spcPct val="150000"/>
              </a:lnSpc>
            </a:pPr>
            <a:r>
              <a:rPr lang="he-IL" sz="2000" dirty="0" smtClean="0">
                <a:cs typeface="+mj-cs"/>
              </a:rPr>
              <a:t>תות-שדה נמנה עם פירות הקינוח הפופולאריים ביותר הגדלים בכל העולם. </a:t>
            </a:r>
            <a:r>
              <a:rPr lang="en-US" sz="2000" dirty="0" smtClean="0">
                <a:cs typeface="+mj-cs"/>
              </a:rPr>
              <a:t/>
            </a:r>
            <a:br>
              <a:rPr lang="en-US" sz="2000" dirty="0" smtClean="0">
                <a:cs typeface="+mj-cs"/>
              </a:rPr>
            </a:br>
            <a:r>
              <a:rPr lang="he-IL" sz="2000" dirty="0" smtClean="0">
                <a:cs typeface="+mj-cs"/>
              </a:rPr>
              <a:t>טעמו של פרי התות מורכב באופן נרחב מסוכרים, מחומצה </a:t>
            </a:r>
            <a:r>
              <a:rPr lang="he-IL" sz="2000" dirty="0" err="1" smtClean="0">
                <a:cs typeface="+mj-cs"/>
              </a:rPr>
              <a:t>ציטרית</a:t>
            </a:r>
            <a:r>
              <a:rPr lang="he-IL" sz="2000" dirty="0" smtClean="0">
                <a:cs typeface="+mj-cs"/>
              </a:rPr>
              <a:t> ומחומצה </a:t>
            </a:r>
            <a:r>
              <a:rPr lang="he-IL" sz="2000" dirty="0" err="1" smtClean="0">
                <a:cs typeface="+mj-cs"/>
              </a:rPr>
              <a:t>מאלית</a:t>
            </a:r>
            <a:r>
              <a:rPr lang="he-IL" sz="2000" dirty="0" smtClean="0">
                <a:cs typeface="+mj-cs"/>
              </a:rPr>
              <a:t>.     </a:t>
            </a:r>
            <a:r>
              <a:rPr lang="en-US" sz="2000" dirty="0" smtClean="0">
                <a:cs typeface="+mj-cs"/>
              </a:rPr>
              <a:t/>
            </a:r>
            <a:br>
              <a:rPr lang="en-US" sz="2000" dirty="0" smtClean="0">
                <a:cs typeface="+mj-cs"/>
              </a:rPr>
            </a:br>
            <a:r>
              <a:rPr lang="he-IL" sz="2000" dirty="0" smtClean="0">
                <a:cs typeface="+mj-cs"/>
              </a:rPr>
              <a:t>בניגוד לטעם, ארומת תות-שדה אינה מושפעת מחומר יחיד או ממספר חומרים בודדים, אלא מתערובת מורכבת של חומרים נדיפים רבים.</a:t>
            </a:r>
            <a:endParaRPr lang="en-US" sz="2000" dirty="0">
              <a:cs typeface="+mj-cs"/>
            </a:endParaRPr>
          </a:p>
        </p:txBody>
      </p:sp>
    </p:spTree>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77180" y="3645024"/>
            <a:ext cx="8229600" cy="2736304"/>
          </a:xfrm>
        </p:spPr>
        <p:txBody>
          <a:bodyPr>
            <a:normAutofit fontScale="90000"/>
          </a:bodyPr>
          <a:lstStyle/>
          <a:p>
            <a:pPr algn="r" rtl="1">
              <a:lnSpc>
                <a:spcPct val="150000"/>
              </a:lnSpc>
            </a:pPr>
            <a:r>
              <a:rPr lang="he-IL" sz="2200" dirty="0" smtClean="0"/>
              <a:t>הכלאות בין קווי אחים אוגרי </a:t>
            </a:r>
            <a:r>
              <a:rPr lang="en-US" sz="2200" dirty="0" smtClean="0"/>
              <a:t>MA</a:t>
            </a:r>
            <a:r>
              <a:rPr lang="he-IL" sz="2200" dirty="0" smtClean="0"/>
              <a:t>, שנעשו בשנתיים האחרונות, הניבו בדרך כלל קווים בעלי הפירות קטנים מדי ולא מתאימים לגידול ושיווק מסחרי. במטרה לנסות ולקבל זן שצובר </a:t>
            </a:r>
            <a:r>
              <a:rPr lang="en-US" sz="2200" dirty="0" smtClean="0"/>
              <a:t>MA</a:t>
            </a:r>
            <a:r>
              <a:rPr lang="he-IL" sz="2200" dirty="0" smtClean="0"/>
              <a:t> וגם מסחרי, רוב ההכלאות שנעשו השנה (13 מתוך 22) נעשו בין קווים שצוברים </a:t>
            </a:r>
            <a:r>
              <a:rPr lang="en-US" sz="2200" dirty="0" smtClean="0"/>
              <a:t>MA</a:t>
            </a:r>
            <a:r>
              <a:rPr lang="he-IL" sz="2200" dirty="0" smtClean="0"/>
              <a:t> לזנים מסחריים מצטיינים.  הציפייה היא שמתוך הצאצאים בעלי צמח נמרץ </a:t>
            </a:r>
            <a:r>
              <a:rPr lang="he-IL" sz="2200" dirty="0"/>
              <a:t>ופרי בינוני עד גדול </a:t>
            </a:r>
            <a:r>
              <a:rPr lang="he-IL" sz="2200" dirty="0" smtClean="0"/>
              <a:t>צאצאים בודדים יכילו רמה גבוהה ומורגשת של </a:t>
            </a:r>
            <a:r>
              <a:rPr lang="en-US" sz="2200" dirty="0" smtClean="0"/>
              <a:t>MA</a:t>
            </a:r>
            <a:r>
              <a:rPr lang="he-IL" sz="2200" dirty="0" smtClean="0"/>
              <a:t>. קווים אלו יבחרו להמשך ריבוי התצפיות בחלקות הטיפוח. </a:t>
            </a:r>
            <a:endParaRPr lang="he-IL" sz="2800" dirty="0"/>
          </a:p>
        </p:txBody>
      </p:sp>
      <p:pic>
        <p:nvPicPr>
          <p:cNvPr id="8" name="מציין מיקום תוכן 7" descr="10.jpg"/>
          <p:cNvPicPr>
            <a:picLocks noGrp="1" noChangeAspect="1"/>
          </p:cNvPicPr>
          <p:nvPr>
            <p:ph idx="1"/>
          </p:nvPr>
        </p:nvPicPr>
        <p:blipFill>
          <a:blip r:embed="rId2" cstate="print"/>
          <a:stretch>
            <a:fillRect/>
          </a:stretch>
        </p:blipFill>
        <p:spPr>
          <a:xfrm>
            <a:off x="1835696" y="908720"/>
            <a:ext cx="4968552" cy="2663156"/>
          </a:xfrm>
        </p:spPr>
      </p:pic>
      <p:sp>
        <p:nvSpPr>
          <p:cNvPr id="9" name="TextBox 8"/>
          <p:cNvSpPr txBox="1"/>
          <p:nvPr/>
        </p:nvSpPr>
        <p:spPr>
          <a:xfrm>
            <a:off x="539552" y="260648"/>
            <a:ext cx="7704856" cy="584775"/>
          </a:xfrm>
          <a:prstGeom prst="rect">
            <a:avLst/>
          </a:prstGeom>
          <a:noFill/>
        </p:spPr>
        <p:txBody>
          <a:bodyPr wrap="square" rtlCol="1">
            <a:spAutoFit/>
          </a:bodyPr>
          <a:lstStyle/>
          <a:p>
            <a:pPr algn="ctr" rtl="1"/>
            <a:r>
              <a:rPr lang="he-IL" sz="3200" b="1" dirty="0" smtClean="0">
                <a:solidFill>
                  <a:srgbClr val="FF0000"/>
                </a:solidFill>
                <a:latin typeface="Times New Roman" pitchFamily="18" charset="0"/>
                <a:cs typeface="Times New Roman" pitchFamily="18" charset="0"/>
              </a:rPr>
              <a:t>איכות הפרי כקו מנחה עיקרי להמשך הטיפוח</a:t>
            </a:r>
            <a:endParaRPr lang="he-IL" sz="32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116631"/>
            <a:ext cx="8229600" cy="864097"/>
          </a:xfrm>
        </p:spPr>
        <p:txBody>
          <a:bodyPr>
            <a:normAutofit/>
          </a:bodyPr>
          <a:lstStyle/>
          <a:p>
            <a:r>
              <a:rPr lang="he-IL" sz="3200" b="1" dirty="0" smtClean="0">
                <a:solidFill>
                  <a:srgbClr val="FF0000"/>
                </a:solidFill>
                <a:latin typeface="Times New Roman" pitchFamily="18" charset="0"/>
                <a:cs typeface="Times New Roman" pitchFamily="18" charset="0"/>
              </a:rPr>
              <a:t>תם ולא נשלם..</a:t>
            </a:r>
            <a:endParaRPr lang="en-US" sz="3200" b="1" dirty="0">
              <a:solidFill>
                <a:srgbClr val="FF0000"/>
              </a:solidFill>
              <a:latin typeface="Times New Roman" pitchFamily="18" charset="0"/>
              <a:cs typeface="Times New Roman" pitchFamily="18" charset="0"/>
            </a:endParaRPr>
          </a:p>
        </p:txBody>
      </p:sp>
      <p:sp>
        <p:nvSpPr>
          <p:cNvPr id="3" name="מציין מיקום תוכן 2"/>
          <p:cNvSpPr>
            <a:spLocks noGrp="1"/>
          </p:cNvSpPr>
          <p:nvPr>
            <p:ph idx="1"/>
          </p:nvPr>
        </p:nvSpPr>
        <p:spPr>
          <a:xfrm>
            <a:off x="251520" y="1052736"/>
            <a:ext cx="8784976" cy="1471610"/>
          </a:xfrm>
        </p:spPr>
        <p:txBody>
          <a:bodyPr>
            <a:noAutofit/>
          </a:bodyPr>
          <a:lstStyle/>
          <a:p>
            <a:pPr algn="ctr" rtl="1">
              <a:lnSpc>
                <a:spcPct val="150000"/>
              </a:lnSpc>
              <a:buNone/>
            </a:pPr>
            <a:r>
              <a:rPr lang="he-IL" sz="2000" dirty="0" smtClean="0">
                <a:cs typeface="+mj-cs"/>
              </a:rPr>
              <a:t>בנוסף להכלאות החדשות, נבחרו עשרה קווי הטיפוח המכילים  </a:t>
            </a:r>
            <a:r>
              <a:rPr lang="en-US" sz="2000" dirty="0" smtClean="0">
                <a:cs typeface="+mj-cs"/>
              </a:rPr>
              <a:t>MA</a:t>
            </a:r>
            <a:r>
              <a:rPr lang="he-IL" sz="2000" dirty="0" smtClean="0">
                <a:cs typeface="+mj-cs"/>
              </a:rPr>
              <a:t>, להמשך מעקב בעונת 2016/17.  </a:t>
            </a:r>
            <a:r>
              <a:rPr lang="en-US" sz="2000" dirty="0" smtClean="0">
                <a:cs typeface="+mj-cs"/>
              </a:rPr>
              <a:t/>
            </a:r>
            <a:br>
              <a:rPr lang="en-US" sz="2000" dirty="0" smtClean="0">
                <a:cs typeface="+mj-cs"/>
              </a:rPr>
            </a:br>
            <a:r>
              <a:rPr lang="he-IL" sz="2000" dirty="0" smtClean="0">
                <a:cs typeface="+mj-cs"/>
              </a:rPr>
              <a:t>המדדים ששימשו לבחירה היו בראש ובראשונה איכות וצורת הפרי והיכולת לאגור </a:t>
            </a:r>
            <a:r>
              <a:rPr lang="en-US" sz="2000" dirty="0" smtClean="0">
                <a:cs typeface="+mj-cs"/>
              </a:rPr>
              <a:t>MA</a:t>
            </a:r>
            <a:r>
              <a:rPr lang="he-IL" sz="2000" dirty="0" smtClean="0">
                <a:cs typeface="+mj-cs"/>
              </a:rPr>
              <a:t>. מדדים נוספים שנלקחו בחשבון היו צורת הצימוח, גליות בהנבה, פוריות ובכירות.  </a:t>
            </a:r>
            <a:endParaRPr lang="en-US" sz="2000" dirty="0">
              <a:cs typeface="+mj-cs"/>
            </a:endParaRPr>
          </a:p>
        </p:txBody>
      </p:sp>
      <p:grpSp>
        <p:nvGrpSpPr>
          <p:cNvPr id="5" name="Group 4"/>
          <p:cNvGrpSpPr/>
          <p:nvPr/>
        </p:nvGrpSpPr>
        <p:grpSpPr>
          <a:xfrm>
            <a:off x="2123728" y="2924944"/>
            <a:ext cx="5760640" cy="3234078"/>
            <a:chOff x="2123728" y="2924944"/>
            <a:chExt cx="5760640" cy="3234078"/>
          </a:xfrm>
        </p:grpSpPr>
        <p:pic>
          <p:nvPicPr>
            <p:cNvPr id="7" name="מציין מיקום תוכן 8" descr="IMG-20170116-WA0008.jpg"/>
            <p:cNvPicPr>
              <a:picLocks noChangeAspect="1"/>
            </p:cNvPicPr>
            <p:nvPr/>
          </p:nvPicPr>
          <p:blipFill>
            <a:blip r:embed="rId2" cstate="print"/>
            <a:stretch>
              <a:fillRect/>
            </a:stretch>
          </p:blipFill>
          <p:spPr>
            <a:xfrm>
              <a:off x="2123728" y="3448132"/>
              <a:ext cx="5760640" cy="2710890"/>
            </a:xfrm>
            <a:prstGeom prst="rect">
              <a:avLst/>
            </a:prstGeom>
            <a:ln>
              <a:solidFill>
                <a:schemeClr val="tx1"/>
              </a:solidFill>
            </a:ln>
          </p:spPr>
        </p:pic>
        <p:sp>
          <p:nvSpPr>
            <p:cNvPr id="4" name="TextBox 3"/>
            <p:cNvSpPr txBox="1"/>
            <p:nvPr/>
          </p:nvSpPr>
          <p:spPr>
            <a:xfrm>
              <a:off x="5724128" y="2924944"/>
              <a:ext cx="1936876" cy="461665"/>
            </a:xfrm>
            <a:prstGeom prst="rect">
              <a:avLst/>
            </a:prstGeom>
            <a:noFill/>
          </p:spPr>
          <p:txBody>
            <a:bodyPr wrap="none" rtlCol="1">
              <a:spAutoFit/>
            </a:bodyPr>
            <a:lstStyle/>
            <a:p>
              <a:r>
                <a:rPr lang="en-US" sz="2400" dirty="0" smtClean="0"/>
                <a:t>Mara des Bois</a:t>
              </a:r>
              <a:endParaRPr lang="he-IL" sz="2400" dirty="0"/>
            </a:p>
          </p:txBody>
        </p:sp>
        <p:sp>
          <p:nvSpPr>
            <p:cNvPr id="6" name="TextBox 5"/>
            <p:cNvSpPr txBox="1"/>
            <p:nvPr/>
          </p:nvSpPr>
          <p:spPr>
            <a:xfrm>
              <a:off x="2915816" y="2967335"/>
              <a:ext cx="1241044" cy="461665"/>
            </a:xfrm>
            <a:prstGeom prst="rect">
              <a:avLst/>
            </a:prstGeom>
            <a:noFill/>
          </p:spPr>
          <p:txBody>
            <a:bodyPr wrap="none" rtlCol="1">
              <a:spAutoFit/>
            </a:bodyPr>
            <a:lstStyle/>
            <a:p>
              <a:r>
                <a:rPr lang="en-US" sz="2400" dirty="0" smtClean="0"/>
                <a:t>MC 38-8</a:t>
              </a:r>
              <a:endParaRPr lang="he-IL" sz="2400" dirty="0"/>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971600" y="116632"/>
            <a:ext cx="7715200" cy="1498178"/>
          </a:xfrm>
        </p:spPr>
        <p:txBody>
          <a:bodyPr>
            <a:normAutofit fontScale="90000"/>
          </a:bodyPr>
          <a:lstStyle/>
          <a:p>
            <a:pPr rtl="1">
              <a:lnSpc>
                <a:spcPct val="150000"/>
              </a:lnSpc>
            </a:pPr>
            <a:r>
              <a:rPr lang="he-IL" sz="2800" b="1" dirty="0" smtClean="0">
                <a:solidFill>
                  <a:srgbClr val="FF0000"/>
                </a:solidFill>
              </a:rPr>
              <a:t>קווים מצטיינים</a:t>
            </a:r>
            <a:r>
              <a:rPr lang="he-IL" sz="2000" dirty="0" smtClean="0"/>
              <a:t/>
            </a:r>
            <a:br>
              <a:rPr lang="he-IL" sz="2000" dirty="0" smtClean="0"/>
            </a:br>
            <a:r>
              <a:rPr lang="he-IL" sz="2200" dirty="0" smtClean="0"/>
              <a:t>הקווים </a:t>
            </a:r>
            <a:r>
              <a:rPr lang="en-US" sz="2200" dirty="0" smtClean="0"/>
              <a:t>MC38-8 </a:t>
            </a:r>
            <a:r>
              <a:rPr lang="he-IL" sz="2200" dirty="0" smtClean="0"/>
              <a:t> ו </a:t>
            </a:r>
            <a:r>
              <a:rPr lang="en-US" sz="2200" dirty="0" smtClean="0"/>
              <a:t>MC43-72</a:t>
            </a:r>
            <a:r>
              <a:rPr lang="he-IL" sz="2200" dirty="0" smtClean="0"/>
              <a:t> נשתלו בעונת 2016-17 בחלקות ניסוי נפרדות, בהיקף גדול יותר ובמספר תאריכי שתילה, במטרה לבחון אותם בצורה מעמיקה יותר.</a:t>
            </a:r>
            <a:endParaRPr lang="en-US" sz="2200" dirty="0"/>
          </a:p>
        </p:txBody>
      </p:sp>
      <p:pic>
        <p:nvPicPr>
          <p:cNvPr id="5" name="מציין מיקום תוכן 4" descr="20161205_142210.jpg"/>
          <p:cNvPicPr>
            <a:picLocks noChangeAspect="1"/>
          </p:cNvPicPr>
          <p:nvPr/>
        </p:nvPicPr>
        <p:blipFill>
          <a:blip r:embed="rId2" cstate="print"/>
          <a:stretch>
            <a:fillRect/>
          </a:stretch>
        </p:blipFill>
        <p:spPr>
          <a:xfrm>
            <a:off x="4500562" y="2428868"/>
            <a:ext cx="3456384" cy="2510590"/>
          </a:xfrm>
          <a:prstGeom prst="rect">
            <a:avLst/>
          </a:prstGeom>
          <a:scene3d>
            <a:camera prst="orthographicFront">
              <a:rot lat="0" lon="0" rev="16200000"/>
            </a:camera>
            <a:lightRig rig="threePt" dir="t"/>
          </a:scene3d>
        </p:spPr>
      </p:pic>
      <p:pic>
        <p:nvPicPr>
          <p:cNvPr id="6" name="מציין מיקום תוכן 7" descr="20161205_141949.jpg"/>
          <p:cNvPicPr>
            <a:picLocks noChangeAspect="1"/>
          </p:cNvPicPr>
          <p:nvPr/>
        </p:nvPicPr>
        <p:blipFill>
          <a:blip r:embed="rId3" cstate="print"/>
          <a:stretch>
            <a:fillRect/>
          </a:stretch>
        </p:blipFill>
        <p:spPr>
          <a:xfrm>
            <a:off x="500034" y="2451151"/>
            <a:ext cx="3538736" cy="2549485"/>
          </a:xfrm>
          <a:prstGeom prst="rect">
            <a:avLst/>
          </a:prstGeom>
          <a:scene3d>
            <a:camera prst="orthographicFront">
              <a:rot lat="0" lon="0" rev="16200000"/>
            </a:camera>
            <a:lightRig rig="threePt" dir="t"/>
          </a:scene3d>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85804" y="1052736"/>
            <a:ext cx="8229600" cy="2143140"/>
          </a:xfrm>
        </p:spPr>
        <p:txBody>
          <a:bodyPr>
            <a:noAutofit/>
          </a:bodyPr>
          <a:lstStyle/>
          <a:p>
            <a:pPr algn="r" rtl="1">
              <a:lnSpc>
                <a:spcPct val="150000"/>
              </a:lnSpc>
            </a:pPr>
            <a:r>
              <a:rPr lang="he-IL" sz="1800" dirty="0" smtClean="0"/>
              <a:t>במעקב אחר הקווים</a:t>
            </a:r>
            <a:r>
              <a:rPr lang="en-US" sz="1800" dirty="0" smtClean="0"/>
              <a:t> </a:t>
            </a:r>
            <a:r>
              <a:rPr lang="he-IL" sz="1800" dirty="0" smtClean="0"/>
              <a:t>38-8 ו 43-72 נראה יתרון לחלקות, שנשתלו בתאריכים מוקדמים יותר, כמו כן נראה שמשטר דישון והשקיה מוגבר יכול לעודד את הצימוח הקטן יחסית ולתרום להצלחת הגידול. </a:t>
            </a:r>
            <a:br>
              <a:rPr lang="he-IL" sz="1800" dirty="0" smtClean="0"/>
            </a:br>
            <a:r>
              <a:rPr lang="en-US" sz="1800" dirty="0" smtClean="0"/>
              <a:t/>
            </a:r>
            <a:br>
              <a:rPr lang="en-US" sz="1800" dirty="0" smtClean="0"/>
            </a:br>
            <a:r>
              <a:rPr lang="he-IL" sz="1800" dirty="0" smtClean="0"/>
              <a:t>במעקב </a:t>
            </a:r>
            <a:r>
              <a:rPr lang="he-IL" sz="1800" dirty="0" err="1" smtClean="0"/>
              <a:t>פנוטיפי</a:t>
            </a:r>
            <a:r>
              <a:rPr lang="he-IL" sz="1800" dirty="0" smtClean="0"/>
              <a:t> אחר </a:t>
            </a:r>
            <a:r>
              <a:rPr lang="he-IL" sz="1800" dirty="0" err="1" smtClean="0"/>
              <a:t>הזריעים</a:t>
            </a:r>
            <a:r>
              <a:rPr lang="he-IL" sz="1800" dirty="0" smtClean="0"/>
              <a:t> שבמכון וולקני נצפו מספר </a:t>
            </a:r>
            <a:r>
              <a:rPr lang="he-IL" sz="1800" dirty="0" err="1" smtClean="0"/>
              <a:t>זריעים</a:t>
            </a:r>
            <a:r>
              <a:rPr lang="he-IL" sz="1800" dirty="0" smtClean="0"/>
              <a:t> </a:t>
            </a:r>
            <a:r>
              <a:rPr lang="he-IL" sz="1800" dirty="0"/>
              <a:t>בעלי פרי </a:t>
            </a:r>
            <a:r>
              <a:rPr lang="he-IL" sz="1800" dirty="0" smtClean="0"/>
              <a:t>גדול ואנו מקווים שחלקם יכילו גם רמה גבוהה של </a:t>
            </a:r>
            <a:r>
              <a:rPr lang="en-US" sz="1800" dirty="0" smtClean="0"/>
              <a:t>MA</a:t>
            </a:r>
            <a:r>
              <a:rPr lang="he-IL" sz="1800" dirty="0" smtClean="0"/>
              <a:t>.  </a:t>
            </a:r>
            <a:endParaRPr lang="en-US" sz="1800" dirty="0"/>
          </a:p>
        </p:txBody>
      </p:sp>
      <p:sp>
        <p:nvSpPr>
          <p:cNvPr id="54273" name="Rectangle 1"/>
          <p:cNvSpPr>
            <a:spLocks noChangeArrowheads="1"/>
          </p:cNvSpPr>
          <p:nvPr/>
        </p:nvSpPr>
        <p:spPr bwMode="auto">
          <a:xfrm>
            <a:off x="571472" y="395567"/>
            <a:ext cx="814393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he-IL" sz="3200" b="1" i="0" strike="noStrike" cap="none" normalizeH="0" baseline="0" dirty="0" smtClean="0">
                <a:ln>
                  <a:noFill/>
                </a:ln>
                <a:solidFill>
                  <a:srgbClr val="FF0000"/>
                </a:solidFill>
                <a:effectLst/>
                <a:latin typeface="Calibri" pitchFamily="34" charset="0"/>
                <a:ea typeface="Calibri" pitchFamily="34" charset="0"/>
                <a:cs typeface="+mj-cs"/>
              </a:rPr>
              <a:t>מסקנות ראשונות מהמעקב של עונת 2016/17</a:t>
            </a:r>
            <a:endParaRPr kumimoji="0" lang="he-IL" sz="3200" b="0" i="0" strike="noStrike" cap="none" normalizeH="0" baseline="0" dirty="0" smtClean="0">
              <a:ln>
                <a:noFill/>
              </a:ln>
              <a:solidFill>
                <a:srgbClr val="FF0000"/>
              </a:solidFill>
              <a:effectLst/>
              <a:latin typeface="Arial" pitchFamily="34" charset="0"/>
              <a:cs typeface="+mj-cs"/>
            </a:endParaRPr>
          </a:p>
        </p:txBody>
      </p:sp>
      <p:pic>
        <p:nvPicPr>
          <p:cNvPr id="16" name="תמונה 15" descr="IMG-20170111-WA0006.jpg"/>
          <p:cNvPicPr>
            <a:picLocks noChangeAspect="1"/>
          </p:cNvPicPr>
          <p:nvPr/>
        </p:nvPicPr>
        <p:blipFill>
          <a:blip r:embed="rId2"/>
          <a:stretch>
            <a:fillRect/>
          </a:stretch>
        </p:blipFill>
        <p:spPr>
          <a:xfrm>
            <a:off x="323528" y="3364848"/>
            <a:ext cx="4319910" cy="24299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מציין מיקום תוכן 8" descr="IMG-20170116-WA0009.jpg"/>
          <p:cNvPicPr>
            <a:picLocks noChangeAspect="1"/>
          </p:cNvPicPr>
          <p:nvPr/>
        </p:nvPicPr>
        <p:blipFill>
          <a:blip r:embed="rId3" cstate="print"/>
          <a:stretch>
            <a:fillRect/>
          </a:stretch>
        </p:blipFill>
        <p:spPr>
          <a:xfrm>
            <a:off x="5245571" y="3429000"/>
            <a:ext cx="3681398" cy="2301646"/>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3600" b="1" dirty="0" smtClean="0">
                <a:solidFill>
                  <a:srgbClr val="FF0000"/>
                </a:solidFill>
              </a:rPr>
              <a:t>תודה מקרב לב</a:t>
            </a:r>
            <a:endParaRPr lang="he-IL" sz="3600" dirty="0">
              <a:solidFill>
                <a:srgbClr val="FF0000"/>
              </a:solidFill>
            </a:endParaRPr>
          </a:p>
        </p:txBody>
      </p:sp>
      <p:sp>
        <p:nvSpPr>
          <p:cNvPr id="3" name="מציין מיקום תוכן 2"/>
          <p:cNvSpPr>
            <a:spLocks noGrp="1"/>
          </p:cNvSpPr>
          <p:nvPr>
            <p:ph idx="1"/>
          </p:nvPr>
        </p:nvSpPr>
        <p:spPr/>
        <p:txBody>
          <a:bodyPr>
            <a:normAutofit/>
          </a:bodyPr>
          <a:lstStyle/>
          <a:p>
            <a:pPr algn="r" rtl="1"/>
            <a:r>
              <a:rPr lang="he-IL" sz="2400" dirty="0" smtClean="0"/>
              <a:t>לדר. ניר דאי ראש צוות הטיפוח במכון וולקני על הנחייתו והליווי בקורס. </a:t>
            </a:r>
            <a:endParaRPr lang="en-US" sz="2400" dirty="0" smtClean="0"/>
          </a:p>
          <a:p>
            <a:pPr algn="r" rtl="1"/>
            <a:r>
              <a:rPr lang="he-IL" sz="2400" dirty="0" smtClean="0"/>
              <a:t>לאנשי הצוות במכון וולקני מר זכריה תנעמי וגב' עדנה בן אריה על סיועם בהכנת הדגימות לאנליזת </a:t>
            </a:r>
            <a:r>
              <a:rPr lang="en-US" sz="2400" dirty="0" smtClean="0"/>
              <a:t>GC</a:t>
            </a:r>
            <a:r>
              <a:rPr lang="he-IL" sz="2400" dirty="0" smtClean="0"/>
              <a:t>. </a:t>
            </a:r>
            <a:endParaRPr lang="en-US" sz="2400" dirty="0" smtClean="0"/>
          </a:p>
          <a:p>
            <a:pPr algn="r" rtl="1"/>
            <a:r>
              <a:rPr lang="he-IL" sz="2400" dirty="0" smtClean="0"/>
              <a:t>לעמיר וייל – סטודנט לתואר שני, על הנחייתו בנושא הכנת הדגימות ל </a:t>
            </a:r>
            <a:r>
              <a:rPr lang="en-US" sz="2400" dirty="0" smtClean="0"/>
              <a:t>GC</a:t>
            </a:r>
            <a:r>
              <a:rPr lang="he-IL" sz="2400" dirty="0" smtClean="0"/>
              <a:t> וניתוח התוצאות.</a:t>
            </a:r>
            <a:endParaRPr lang="en-US" sz="2400" dirty="0" smtClean="0"/>
          </a:p>
          <a:p>
            <a:pPr algn="r" rtl="1"/>
            <a:r>
              <a:rPr lang="he-IL" sz="2400" dirty="0" smtClean="0"/>
              <a:t>לעינת בר מנווה יער (מעבדת אפרים </a:t>
            </a:r>
            <a:r>
              <a:rPr lang="he-IL" sz="2400" dirty="0" err="1" smtClean="0"/>
              <a:t>לוינסון</a:t>
            </a:r>
            <a:r>
              <a:rPr lang="he-IL" sz="2400" dirty="0" smtClean="0"/>
              <a:t>) על ביצוע הרצות במכשיר </a:t>
            </a:r>
            <a:r>
              <a:rPr lang="en-US" sz="2400" dirty="0" smtClean="0"/>
              <a:t>GC</a:t>
            </a:r>
            <a:r>
              <a:rPr lang="he-IL" sz="2400" dirty="0" smtClean="0"/>
              <a:t> ועל העזרה המקצועית שקיבלתי ממנה בנושא.</a:t>
            </a:r>
            <a:endParaRPr lang="en-US" sz="2400" dirty="0" smtClean="0"/>
          </a:p>
          <a:p>
            <a:pPr algn="r" rtl="1"/>
            <a:r>
              <a:rPr lang="he-IL" sz="2400" dirty="0" smtClean="0"/>
              <a:t>למורן </a:t>
            </a:r>
            <a:r>
              <a:rPr lang="he-IL" sz="2400" dirty="0" err="1" smtClean="0"/>
              <a:t>אוליבה</a:t>
            </a:r>
            <a:r>
              <a:rPr lang="he-IL" sz="2400" dirty="0" smtClean="0"/>
              <a:t> ממכון ויצמן על עזרתה המקצועית בנושא סינתזת חומרים </a:t>
            </a:r>
            <a:r>
              <a:rPr lang="he-IL" sz="2400" dirty="0" err="1" smtClean="0"/>
              <a:t>ארומתיים</a:t>
            </a:r>
            <a:r>
              <a:rPr lang="he-IL" sz="2400" dirty="0" smtClean="0"/>
              <a:t>.</a:t>
            </a:r>
            <a:endParaRPr lang="he-IL"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148064" y="1428736"/>
            <a:ext cx="3744416" cy="3786214"/>
          </a:xfrm>
        </p:spPr>
        <p:txBody>
          <a:bodyPr>
            <a:normAutofit/>
          </a:bodyPr>
          <a:lstStyle/>
          <a:p>
            <a:pPr rtl="1">
              <a:lnSpc>
                <a:spcPct val="150000"/>
              </a:lnSpc>
            </a:pPr>
            <a:r>
              <a:rPr lang="he-IL" sz="2000" dirty="0" smtClean="0"/>
              <a:t>ארומת תות-שדה היא יעד קשה במהלך הטיפוח הרגיל, לרוב איכות הפרי וריחו אינם נמצאים בין מטרות הטיפוח הראשיות. סיבה זו גרמה לקבלת זנים חדשים בעלי יבול רב, פרי גדול וחיי מדף טובים אבל פירות שאופיינו בריח חלש (</a:t>
            </a:r>
            <a:r>
              <a:rPr lang="en-US" sz="2000" dirty="0" smtClean="0"/>
              <a:t>Ulrich et al., 2005</a:t>
            </a:r>
            <a:r>
              <a:rPr lang="he-IL" sz="2000" dirty="0" smtClean="0"/>
              <a:t>). </a:t>
            </a:r>
            <a:endParaRPr lang="en-US" sz="2000" b="1" u="sng" dirty="0">
              <a:cs typeface="+mn-cs"/>
            </a:endParaRPr>
          </a:p>
        </p:txBody>
      </p:sp>
      <p:pic>
        <p:nvPicPr>
          <p:cNvPr id="1026" name="Picture 2" descr="C:\Users\Eyal\Desktop\ניסים\לימודים\פרוייקט מחקר\תמונות של תותים\7.jpg"/>
          <p:cNvPicPr>
            <a:picLocks noChangeAspect="1" noChangeArrowheads="1"/>
          </p:cNvPicPr>
          <p:nvPr/>
        </p:nvPicPr>
        <p:blipFill>
          <a:blip r:embed="rId2" cstate="print"/>
          <a:srcRect/>
          <a:stretch>
            <a:fillRect/>
          </a:stretch>
        </p:blipFill>
        <p:spPr bwMode="auto">
          <a:xfrm>
            <a:off x="539552" y="1357298"/>
            <a:ext cx="4246762" cy="4000528"/>
          </a:xfrm>
          <a:prstGeom prst="rect">
            <a:avLst/>
          </a:prstGeom>
          <a:noFill/>
          <a:ln>
            <a:solidFill>
              <a:schemeClr val="tx1"/>
            </a:solidFill>
          </a:ln>
        </p:spPr>
      </p:pic>
      <p:sp>
        <p:nvSpPr>
          <p:cNvPr id="4" name="TextBox 3"/>
          <p:cNvSpPr txBox="1"/>
          <p:nvPr/>
        </p:nvSpPr>
        <p:spPr>
          <a:xfrm>
            <a:off x="928662" y="357166"/>
            <a:ext cx="6572296" cy="584775"/>
          </a:xfrm>
          <a:prstGeom prst="rect">
            <a:avLst/>
          </a:prstGeom>
          <a:noFill/>
        </p:spPr>
        <p:txBody>
          <a:bodyPr wrap="square" rtlCol="0">
            <a:spAutoFit/>
          </a:bodyPr>
          <a:lstStyle/>
          <a:p>
            <a:pPr algn="ctr" rtl="1"/>
            <a:r>
              <a:rPr lang="he-IL" sz="3200" b="1" dirty="0" smtClean="0">
                <a:solidFill>
                  <a:srgbClr val="FF0000"/>
                </a:solidFill>
                <a:latin typeface="Times New Roman" pitchFamily="18" charset="0"/>
                <a:cs typeface="Times New Roman" pitchFamily="18" charset="0"/>
              </a:rPr>
              <a:t>הצגה כללית של הנושא</a:t>
            </a:r>
            <a:endParaRPr lang="en-US" sz="32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23528" y="799065"/>
            <a:ext cx="8517632" cy="1837847"/>
          </a:xfrm>
        </p:spPr>
        <p:txBody>
          <a:bodyPr>
            <a:noAutofit/>
          </a:bodyPr>
          <a:lstStyle/>
          <a:p>
            <a:pPr algn="r" rtl="1">
              <a:lnSpc>
                <a:spcPct val="150000"/>
              </a:lnSpc>
            </a:pPr>
            <a:r>
              <a:rPr lang="he-IL" sz="2000" dirty="0" smtClean="0"/>
              <a:t>מסלול החומצה </a:t>
            </a:r>
            <a:r>
              <a:rPr lang="he-IL" sz="2000" dirty="0" err="1" smtClean="0"/>
              <a:t>השיקמית</a:t>
            </a:r>
            <a:r>
              <a:rPr lang="he-IL" sz="2000" dirty="0" smtClean="0"/>
              <a:t> הוא מסלול המהווה גשר מטבולי בין </a:t>
            </a:r>
            <a:r>
              <a:rPr lang="he-IL" sz="2000" dirty="0" err="1" smtClean="0"/>
              <a:t>מטבוליטיים</a:t>
            </a:r>
            <a:r>
              <a:rPr lang="he-IL" sz="2000" dirty="0" smtClean="0"/>
              <a:t> ראשוניים שמקורם בסוכר </a:t>
            </a:r>
            <a:r>
              <a:rPr lang="en-US" sz="2000" dirty="0" smtClean="0"/>
              <a:t>Phosphoenolpyruvate</a:t>
            </a:r>
            <a:r>
              <a:rPr lang="he-IL" sz="2000" dirty="0" smtClean="0"/>
              <a:t> ו </a:t>
            </a:r>
            <a:r>
              <a:rPr lang="en-US" sz="2000" dirty="0" smtClean="0"/>
              <a:t>Erythrose-4-phosphate</a:t>
            </a:r>
            <a:r>
              <a:rPr lang="he-IL" sz="2000" dirty="0" smtClean="0"/>
              <a:t> </a:t>
            </a:r>
            <a:r>
              <a:rPr lang="he-IL" sz="2000" dirty="0" err="1" smtClean="0"/>
              <a:t>ומטבוליטיים</a:t>
            </a:r>
            <a:r>
              <a:rPr lang="he-IL" sz="2000" dirty="0" smtClean="0"/>
              <a:t> משניים הנוצרים מהחומצות הארומטיות, </a:t>
            </a:r>
            <a:r>
              <a:rPr lang="he-IL" sz="2000" dirty="0" err="1" smtClean="0"/>
              <a:t>פנילאלנין</a:t>
            </a:r>
            <a:r>
              <a:rPr lang="he-IL" sz="2000" dirty="0" smtClean="0"/>
              <a:t>, טריפטופן </a:t>
            </a:r>
            <a:r>
              <a:rPr lang="he-IL" sz="2000" dirty="0" err="1" smtClean="0"/>
              <a:t>וטירוזין</a:t>
            </a:r>
            <a:r>
              <a:rPr lang="he-IL" sz="2000" dirty="0" smtClean="0"/>
              <a:t> בצמחים</a:t>
            </a:r>
            <a:r>
              <a:rPr lang="en-US" sz="2000" dirty="0" smtClean="0"/>
              <a:t> (</a:t>
            </a:r>
            <a:r>
              <a:rPr lang="en-US" sz="2000" dirty="0" err="1" smtClean="0"/>
              <a:t>Tzin</a:t>
            </a:r>
            <a:r>
              <a:rPr lang="en-US" sz="2000" dirty="0" smtClean="0"/>
              <a:t> and </a:t>
            </a:r>
            <a:r>
              <a:rPr lang="en-US" sz="2000" dirty="0" err="1" smtClean="0"/>
              <a:t>Galili</a:t>
            </a:r>
            <a:r>
              <a:rPr lang="en-US" sz="2000" dirty="0" smtClean="0"/>
              <a:t>, 2010) </a:t>
            </a:r>
            <a:r>
              <a:rPr lang="he-IL" sz="2000" dirty="0" smtClean="0"/>
              <a:t>. מתיל </a:t>
            </a:r>
            <a:r>
              <a:rPr lang="he-IL" sz="2000" dirty="0" err="1" smtClean="0"/>
              <a:t>אנטרנילט</a:t>
            </a:r>
            <a:r>
              <a:rPr lang="he-IL" sz="2000" dirty="0" smtClean="0"/>
              <a:t> (</a:t>
            </a:r>
            <a:r>
              <a:rPr lang="en-US" sz="2000" dirty="0" smtClean="0"/>
              <a:t>MA</a:t>
            </a:r>
            <a:r>
              <a:rPr lang="he-IL" sz="2000" dirty="0" smtClean="0"/>
              <a:t>) נוצר מהחומצה </a:t>
            </a:r>
            <a:r>
              <a:rPr lang="he-IL" sz="2000" dirty="0" err="1" smtClean="0"/>
              <a:t>האנטרנליטית</a:t>
            </a:r>
            <a:r>
              <a:rPr lang="he-IL" sz="2000" dirty="0" smtClean="0"/>
              <a:t> כאשר מצטברת במסלול הסינתזה של טריפטופן.</a:t>
            </a:r>
            <a:endParaRPr lang="he-IL" sz="2000" dirty="0"/>
          </a:p>
        </p:txBody>
      </p:sp>
      <p:pic>
        <p:nvPicPr>
          <p:cNvPr id="4" name="Content Placeholder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14348" y="2784412"/>
            <a:ext cx="7604918" cy="3930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6" name="TextBox 5"/>
          <p:cNvSpPr txBox="1"/>
          <p:nvPr/>
        </p:nvSpPr>
        <p:spPr>
          <a:xfrm>
            <a:off x="785786" y="214290"/>
            <a:ext cx="7643866" cy="584775"/>
          </a:xfrm>
          <a:prstGeom prst="rect">
            <a:avLst/>
          </a:prstGeom>
          <a:noFill/>
        </p:spPr>
        <p:txBody>
          <a:bodyPr wrap="square" rtlCol="0">
            <a:spAutoFit/>
          </a:bodyPr>
          <a:lstStyle/>
          <a:p>
            <a:pPr algn="ctr" rtl="1"/>
            <a:r>
              <a:rPr lang="he-IL" sz="3200" b="1" dirty="0" smtClean="0">
                <a:solidFill>
                  <a:srgbClr val="FF0000"/>
                </a:solidFill>
                <a:latin typeface="Times New Roman" pitchFamily="18" charset="0"/>
                <a:cs typeface="Times New Roman" pitchFamily="18" charset="0"/>
              </a:rPr>
              <a:t>סינתזת מתיל </a:t>
            </a:r>
            <a:r>
              <a:rPr lang="he-IL" sz="3200" b="1" dirty="0" err="1" smtClean="0">
                <a:solidFill>
                  <a:srgbClr val="FF0000"/>
                </a:solidFill>
                <a:latin typeface="Times New Roman" pitchFamily="18" charset="0"/>
                <a:cs typeface="Times New Roman" pitchFamily="18" charset="0"/>
              </a:rPr>
              <a:t>אנטרנילט</a:t>
            </a:r>
            <a:r>
              <a:rPr lang="he-IL" sz="3200" b="1" dirty="0" smtClean="0">
                <a:solidFill>
                  <a:srgbClr val="FF0000"/>
                </a:solidFill>
                <a:latin typeface="Times New Roman" pitchFamily="18" charset="0"/>
                <a:cs typeface="Times New Roman" pitchFamily="18" charset="0"/>
              </a:rPr>
              <a:t> (</a:t>
            </a:r>
            <a:r>
              <a:rPr lang="en-US" sz="3200" b="1" dirty="0" smtClean="0">
                <a:solidFill>
                  <a:srgbClr val="FF0000"/>
                </a:solidFill>
                <a:latin typeface="Times New Roman" pitchFamily="18" charset="0"/>
                <a:cs typeface="Times New Roman" pitchFamily="18" charset="0"/>
              </a:rPr>
              <a:t>MA</a:t>
            </a:r>
            <a:r>
              <a:rPr lang="he-IL" sz="3200" b="1" dirty="0" smtClean="0">
                <a:solidFill>
                  <a:srgbClr val="FF0000"/>
                </a:solidFill>
                <a:latin typeface="Times New Roman" pitchFamily="18" charset="0"/>
                <a:cs typeface="Times New Roman" pitchFamily="18" charset="0"/>
              </a:rPr>
              <a:t>)</a:t>
            </a:r>
            <a:endParaRPr lang="en-US" sz="3200" b="1" dirty="0">
              <a:solidFill>
                <a:srgbClr val="FF0000"/>
              </a:solidFill>
              <a:latin typeface="Times New Roman" pitchFamily="18" charset="0"/>
              <a:cs typeface="Times New Roman" pitchFamily="18" charset="0"/>
            </a:endParaRPr>
          </a:p>
        </p:txBody>
      </p:sp>
      <p:grpSp>
        <p:nvGrpSpPr>
          <p:cNvPr id="9" name="Group 8"/>
          <p:cNvGrpSpPr/>
          <p:nvPr/>
        </p:nvGrpSpPr>
        <p:grpSpPr>
          <a:xfrm>
            <a:off x="6948264" y="3140968"/>
            <a:ext cx="1359999" cy="720080"/>
            <a:chOff x="6948264" y="3140968"/>
            <a:chExt cx="1359999" cy="720080"/>
          </a:xfrm>
        </p:grpSpPr>
        <p:cxnSp>
          <p:nvCxnSpPr>
            <p:cNvPr id="7" name="Straight Arrow Connector 6"/>
            <p:cNvCxnSpPr/>
            <p:nvPr/>
          </p:nvCxnSpPr>
          <p:spPr>
            <a:xfrm flipV="1">
              <a:off x="6948264" y="3429000"/>
              <a:ext cx="720080" cy="432048"/>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668344" y="3140968"/>
              <a:ext cx="639919" cy="461665"/>
            </a:xfrm>
            <a:prstGeom prst="rect">
              <a:avLst/>
            </a:prstGeom>
            <a:noFill/>
          </p:spPr>
          <p:txBody>
            <a:bodyPr wrap="none" rtlCol="1">
              <a:spAutoFit/>
            </a:bodyPr>
            <a:lstStyle/>
            <a:p>
              <a:r>
                <a:rPr lang="en-US" sz="2400" b="1" dirty="0" smtClean="0">
                  <a:solidFill>
                    <a:srgbClr val="FF0000"/>
                  </a:solidFill>
                </a:rPr>
                <a:t>MA</a:t>
              </a:r>
              <a:endParaRPr lang="he-IL" sz="2400" b="1" dirty="0">
                <a:solidFill>
                  <a:srgbClr val="FF0000"/>
                </a:solidFill>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טקסט 3"/>
          <p:cNvSpPr>
            <a:spLocks noGrp="1"/>
          </p:cNvSpPr>
          <p:nvPr>
            <p:ph type="body" sz="half" idx="2"/>
          </p:nvPr>
        </p:nvSpPr>
        <p:spPr>
          <a:xfrm>
            <a:off x="3923928" y="1619399"/>
            <a:ext cx="5005790" cy="2025625"/>
          </a:xfrm>
        </p:spPr>
        <p:txBody>
          <a:bodyPr>
            <a:noAutofit/>
          </a:bodyPr>
          <a:lstStyle/>
          <a:p>
            <a:pPr algn="r" rtl="1">
              <a:lnSpc>
                <a:spcPct val="150000"/>
              </a:lnSpc>
            </a:pPr>
            <a:r>
              <a:rPr lang="he-IL" sz="2000" dirty="0" smtClean="0">
                <a:cs typeface="+mj-cs"/>
              </a:rPr>
              <a:t>האסטר </a:t>
            </a:r>
            <a:r>
              <a:rPr lang="en-US" sz="2000" dirty="0" smtClean="0">
                <a:cs typeface="+mj-cs"/>
              </a:rPr>
              <a:t>Methyl </a:t>
            </a:r>
            <a:r>
              <a:rPr lang="en-US" sz="2000" dirty="0" err="1" smtClean="0">
                <a:cs typeface="+mj-cs"/>
              </a:rPr>
              <a:t>Anthranilate</a:t>
            </a:r>
            <a:r>
              <a:rPr lang="en-US" sz="2000" dirty="0" smtClean="0">
                <a:cs typeface="+mj-cs"/>
              </a:rPr>
              <a:t> (MA)</a:t>
            </a:r>
            <a:r>
              <a:rPr lang="he-IL" sz="2000" dirty="0" smtClean="0">
                <a:cs typeface="+mj-cs"/>
              </a:rPr>
              <a:t> הוא אחד מהחומרים התורמים </a:t>
            </a:r>
            <a:r>
              <a:rPr lang="he-IL" sz="2000" dirty="0" err="1" smtClean="0">
                <a:cs typeface="+mj-cs"/>
              </a:rPr>
              <a:t>לארומת</a:t>
            </a:r>
            <a:r>
              <a:rPr lang="he-IL" sz="2000" dirty="0" smtClean="0">
                <a:cs typeface="+mj-cs"/>
              </a:rPr>
              <a:t> תות הבר </a:t>
            </a:r>
            <a:r>
              <a:rPr lang="en-US" sz="2000" dirty="0" err="1" smtClean="0">
                <a:cs typeface="+mj-cs"/>
              </a:rPr>
              <a:t>Fragaria</a:t>
            </a:r>
            <a:r>
              <a:rPr lang="en-US" sz="2000" dirty="0">
                <a:cs typeface="+mj-cs"/>
              </a:rPr>
              <a:t> </a:t>
            </a:r>
            <a:r>
              <a:rPr lang="en-US" sz="2000" dirty="0" err="1" smtClean="0">
                <a:cs typeface="+mj-cs"/>
              </a:rPr>
              <a:t>vesca</a:t>
            </a:r>
            <a:r>
              <a:rPr lang="he-IL" sz="2000" dirty="0" smtClean="0">
                <a:cs typeface="+mj-cs"/>
              </a:rPr>
              <a:t> ומקנה ארומה של "טרופית ענבים". ריחו </a:t>
            </a:r>
            <a:r>
              <a:rPr lang="he-IL" sz="2000" dirty="0" err="1" smtClean="0">
                <a:cs typeface="+mj-cs"/>
              </a:rPr>
              <a:t>יחודי</a:t>
            </a:r>
            <a:r>
              <a:rPr lang="he-IL" sz="2000" dirty="0" smtClean="0">
                <a:cs typeface="+mj-cs"/>
              </a:rPr>
              <a:t> ותורם משמעותית לארומת הפרי. </a:t>
            </a:r>
            <a:endParaRPr lang="en-US" sz="2000" dirty="0" smtClean="0"/>
          </a:p>
          <a:p>
            <a:pPr algn="r" rtl="1">
              <a:lnSpc>
                <a:spcPct val="160000"/>
              </a:lnSpc>
            </a:pPr>
            <a:endParaRPr lang="he-IL" sz="2000" dirty="0" smtClean="0"/>
          </a:p>
          <a:p>
            <a:pPr algn="r" rtl="1">
              <a:lnSpc>
                <a:spcPct val="160000"/>
              </a:lnSpc>
            </a:pPr>
            <a:endParaRPr lang="he-IL" sz="2000" dirty="0" smtClean="0"/>
          </a:p>
          <a:p>
            <a:pPr algn="r" rtl="1">
              <a:lnSpc>
                <a:spcPct val="160000"/>
              </a:lnSpc>
            </a:pPr>
            <a:endParaRPr lang="he-IL" sz="2000" dirty="0" smtClean="0"/>
          </a:p>
          <a:p>
            <a:pPr algn="r" rtl="1">
              <a:lnSpc>
                <a:spcPct val="160000"/>
              </a:lnSpc>
            </a:pPr>
            <a:endParaRPr lang="he-IL" sz="2000" dirty="0" smtClean="0"/>
          </a:p>
          <a:p>
            <a:pPr algn="r" rtl="1">
              <a:lnSpc>
                <a:spcPct val="160000"/>
              </a:lnSpc>
            </a:pPr>
            <a:endParaRPr lang="he-IL" sz="2000" dirty="0" smtClean="0"/>
          </a:p>
          <a:p>
            <a:pPr algn="r" rtl="1">
              <a:lnSpc>
                <a:spcPct val="160000"/>
              </a:lnSpc>
            </a:pPr>
            <a:endParaRPr lang="he-IL" sz="2000" dirty="0" smtClean="0"/>
          </a:p>
          <a:p>
            <a:pPr algn="r" rtl="1">
              <a:lnSpc>
                <a:spcPct val="160000"/>
              </a:lnSpc>
            </a:pPr>
            <a:endParaRPr lang="he-IL" sz="2000" dirty="0" smtClean="0"/>
          </a:p>
          <a:p>
            <a:pPr algn="r" rtl="1">
              <a:lnSpc>
                <a:spcPct val="160000"/>
              </a:lnSpc>
            </a:pPr>
            <a:endParaRPr lang="he-IL" sz="2000" dirty="0" smtClean="0"/>
          </a:p>
          <a:p>
            <a:pPr algn="r" rtl="1">
              <a:lnSpc>
                <a:spcPct val="160000"/>
              </a:lnSpc>
            </a:pPr>
            <a:endParaRPr lang="he-IL" sz="2000" dirty="0" smtClean="0"/>
          </a:p>
          <a:p>
            <a:pPr algn="r" rtl="1">
              <a:lnSpc>
                <a:spcPct val="160000"/>
              </a:lnSpc>
            </a:pPr>
            <a:endParaRPr lang="he-IL" sz="2000" dirty="0" smtClean="0"/>
          </a:p>
          <a:p>
            <a:pPr algn="r" rtl="1">
              <a:lnSpc>
                <a:spcPct val="160000"/>
              </a:lnSpc>
            </a:pPr>
            <a:endParaRPr lang="he-IL" sz="2000" dirty="0" smtClean="0"/>
          </a:p>
          <a:p>
            <a:pPr algn="r" rtl="1">
              <a:lnSpc>
                <a:spcPct val="160000"/>
              </a:lnSpc>
            </a:pPr>
            <a:endParaRPr lang="he-IL" sz="2000" dirty="0" smtClean="0"/>
          </a:p>
        </p:txBody>
      </p:sp>
      <p:sp>
        <p:nvSpPr>
          <p:cNvPr id="2" name="כותרת 1"/>
          <p:cNvSpPr>
            <a:spLocks noGrp="1"/>
          </p:cNvSpPr>
          <p:nvPr>
            <p:ph type="title"/>
          </p:nvPr>
        </p:nvSpPr>
        <p:spPr>
          <a:xfrm>
            <a:off x="395536" y="332656"/>
            <a:ext cx="8208912" cy="576064"/>
          </a:xfrm>
        </p:spPr>
        <p:txBody>
          <a:bodyPr>
            <a:noAutofit/>
          </a:bodyPr>
          <a:lstStyle/>
          <a:p>
            <a:pPr algn="ctr" rtl="1"/>
            <a:r>
              <a:rPr lang="he-IL" sz="3200" dirty="0" smtClean="0">
                <a:solidFill>
                  <a:srgbClr val="FF0000"/>
                </a:solidFill>
              </a:rPr>
              <a:t>"מתיל </a:t>
            </a:r>
            <a:r>
              <a:rPr lang="he-IL" sz="3200" dirty="0" err="1" smtClean="0">
                <a:solidFill>
                  <a:srgbClr val="FF0000"/>
                </a:solidFill>
              </a:rPr>
              <a:t>אנטרנילט</a:t>
            </a:r>
            <a:r>
              <a:rPr lang="he-IL" sz="3200" dirty="0" smtClean="0">
                <a:solidFill>
                  <a:srgbClr val="FF0000"/>
                </a:solidFill>
              </a:rPr>
              <a:t>" (</a:t>
            </a:r>
            <a:r>
              <a:rPr lang="en-US" sz="3200" dirty="0" smtClean="0">
                <a:solidFill>
                  <a:srgbClr val="FF0000"/>
                </a:solidFill>
              </a:rPr>
              <a:t>MA</a:t>
            </a:r>
            <a:r>
              <a:rPr lang="he-IL" sz="3200" dirty="0" smtClean="0">
                <a:solidFill>
                  <a:srgbClr val="FF0000"/>
                </a:solidFill>
              </a:rPr>
              <a:t>) בצמחים</a:t>
            </a:r>
            <a:endParaRPr lang="en-US" sz="3200" dirty="0">
              <a:solidFill>
                <a:srgbClr val="FF0000"/>
              </a:solidFill>
            </a:endParaRPr>
          </a:p>
        </p:txBody>
      </p:sp>
      <p:pic>
        <p:nvPicPr>
          <p:cNvPr id="5"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2910" y="1357297"/>
            <a:ext cx="2961430" cy="2505825"/>
          </a:xfrm>
          <a:prstGeom prst="rect">
            <a:avLst/>
          </a:prstGeom>
          <a:noFill/>
          <a:ln>
            <a:solidFill>
              <a:schemeClr val="tx1"/>
            </a:solidFill>
          </a:ln>
          <a:extLst>
            <a:ext uri="{909E8E84-426E-40DD-AFC4-6F175D3DCCD1}">
              <a14:hiddenFill xmlns:a14="http://schemas.microsoft.com/office/drawing/2010/main">
                <a:solidFill>
                  <a:schemeClr val="accent1"/>
                </a:solidFill>
              </a14:hiddenFill>
            </a:ext>
          </a:extLst>
        </p:spPr>
      </p:pic>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910" y="3996233"/>
            <a:ext cx="3000396" cy="2447413"/>
          </a:xfrm>
          <a:prstGeom prst="rect">
            <a:avLst/>
          </a:prstGeom>
          <a:noFill/>
          <a:ln>
            <a:solidFill>
              <a:schemeClr val="tx1"/>
            </a:solidFill>
          </a:ln>
          <a:extLst>
            <a:ext uri="{909E8E84-426E-40DD-AFC4-6F175D3DCCD1}">
              <a14:hiddenFill xmlns:a14="http://schemas.microsoft.com/office/drawing/2010/main">
                <a:solidFill>
                  <a:schemeClr val="accent1"/>
                </a:solidFill>
              </a14:hiddenFill>
            </a:ext>
          </a:extLst>
        </p:spPr>
      </p:pic>
      <p:sp>
        <p:nvSpPr>
          <p:cNvPr id="7" name="TextBox 6"/>
          <p:cNvSpPr txBox="1"/>
          <p:nvPr/>
        </p:nvSpPr>
        <p:spPr>
          <a:xfrm>
            <a:off x="4283968" y="4957716"/>
            <a:ext cx="4392488" cy="1015663"/>
          </a:xfrm>
          <a:prstGeom prst="rect">
            <a:avLst/>
          </a:prstGeom>
          <a:noFill/>
        </p:spPr>
        <p:txBody>
          <a:bodyPr wrap="square" rtlCol="1">
            <a:spAutoFit/>
          </a:bodyPr>
          <a:lstStyle/>
          <a:p>
            <a:pPr algn="r" rtl="1">
              <a:lnSpc>
                <a:spcPct val="150000"/>
              </a:lnSpc>
            </a:pPr>
            <a:r>
              <a:rPr lang="he-IL" sz="2000" dirty="0" smtClean="0">
                <a:cs typeface="+mj-cs"/>
              </a:rPr>
              <a:t>מתיל </a:t>
            </a:r>
            <a:r>
              <a:rPr lang="he-IL" sz="2000" dirty="0" err="1" smtClean="0">
                <a:cs typeface="+mj-cs"/>
              </a:rPr>
              <a:t>אנטרנילט</a:t>
            </a:r>
            <a:r>
              <a:rPr lang="he-IL" sz="2000" dirty="0" smtClean="0">
                <a:cs typeface="+mj-cs"/>
              </a:rPr>
              <a:t> מצוי בכמות גדולה בענבים שחורים מסוג קונקורד מהמין </a:t>
            </a:r>
            <a:r>
              <a:rPr lang="en-US" sz="2000" dirty="0" err="1" smtClean="0">
                <a:cs typeface="+mj-cs"/>
              </a:rPr>
              <a:t>Vitis</a:t>
            </a:r>
            <a:r>
              <a:rPr lang="en-US" sz="2000" dirty="0" smtClean="0">
                <a:cs typeface="+mj-cs"/>
              </a:rPr>
              <a:t> </a:t>
            </a:r>
            <a:r>
              <a:rPr lang="en-US" sz="2000" dirty="0" err="1" smtClean="0">
                <a:cs typeface="+mj-cs"/>
              </a:rPr>
              <a:t>Labrusca</a:t>
            </a:r>
            <a:endParaRPr lang="he-IL" sz="2000" dirty="0">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C:\Users\amirw\Google Drive\מצגת\F1.medium.gif"/>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411760" y="1628800"/>
            <a:ext cx="3888432" cy="4896544"/>
          </a:xfrm>
          <a:prstGeom prst="rect">
            <a:avLst/>
          </a:prstGeom>
          <a:noFill/>
          <a:ln w="12700">
            <a:solidFill>
              <a:schemeClr val="tx1"/>
            </a:solidFill>
          </a:ln>
        </p:spPr>
      </p:pic>
      <p:sp>
        <p:nvSpPr>
          <p:cNvPr id="6" name="TextBox 5"/>
          <p:cNvSpPr txBox="1"/>
          <p:nvPr/>
        </p:nvSpPr>
        <p:spPr>
          <a:xfrm>
            <a:off x="467544" y="188640"/>
            <a:ext cx="8162713" cy="1015663"/>
          </a:xfrm>
          <a:prstGeom prst="rect">
            <a:avLst/>
          </a:prstGeom>
          <a:noFill/>
        </p:spPr>
        <p:txBody>
          <a:bodyPr wrap="square" rtlCol="1">
            <a:spAutoFit/>
          </a:bodyPr>
          <a:lstStyle/>
          <a:p>
            <a:pPr algn="ctr" rtl="1">
              <a:lnSpc>
                <a:spcPct val="150000"/>
              </a:lnSpc>
            </a:pPr>
            <a:r>
              <a:rPr lang="he-IL" sz="2000" dirty="0" smtClean="0">
                <a:solidFill>
                  <a:srgbClr val="FF0000"/>
                </a:solidFill>
                <a:cs typeface="+mj-cs"/>
              </a:rPr>
              <a:t>מסלולי </a:t>
            </a:r>
            <a:r>
              <a:rPr lang="he-IL" sz="2000" dirty="0" err="1" smtClean="0">
                <a:solidFill>
                  <a:srgbClr val="FF0000"/>
                </a:solidFill>
                <a:cs typeface="+mj-cs"/>
              </a:rPr>
              <a:t>ביוסינתזה</a:t>
            </a:r>
            <a:r>
              <a:rPr lang="he-IL" sz="2000" dirty="0" smtClean="0">
                <a:solidFill>
                  <a:srgbClr val="FF0000"/>
                </a:solidFill>
                <a:cs typeface="+mj-cs"/>
              </a:rPr>
              <a:t> של מתיל </a:t>
            </a:r>
            <a:r>
              <a:rPr lang="he-IL" sz="2000" dirty="0" err="1" smtClean="0">
                <a:solidFill>
                  <a:srgbClr val="FF0000"/>
                </a:solidFill>
                <a:cs typeface="+mj-cs"/>
              </a:rPr>
              <a:t>אנטרנילט</a:t>
            </a:r>
            <a:r>
              <a:rPr lang="he-IL" sz="2000" dirty="0" smtClean="0">
                <a:solidFill>
                  <a:srgbClr val="FF0000"/>
                </a:solidFill>
                <a:cs typeface="+mj-cs"/>
              </a:rPr>
              <a:t> מחומצה </a:t>
            </a:r>
            <a:r>
              <a:rPr lang="he-IL" sz="2000" dirty="0" err="1" smtClean="0">
                <a:solidFill>
                  <a:srgbClr val="FF0000"/>
                </a:solidFill>
                <a:cs typeface="+mj-cs"/>
              </a:rPr>
              <a:t>אנטרנילית</a:t>
            </a:r>
            <a:r>
              <a:rPr lang="he-IL" sz="2000" dirty="0" smtClean="0">
                <a:solidFill>
                  <a:srgbClr val="FF0000"/>
                </a:solidFill>
                <a:cs typeface="+mj-cs"/>
              </a:rPr>
              <a:t> בגפן ותירס. </a:t>
            </a:r>
          </a:p>
          <a:p>
            <a:pPr algn="ctr" rtl="1">
              <a:lnSpc>
                <a:spcPct val="150000"/>
              </a:lnSpc>
            </a:pPr>
            <a:r>
              <a:rPr lang="he-IL" sz="2000" dirty="0" smtClean="0">
                <a:cs typeface="+mj-cs"/>
              </a:rPr>
              <a:t>מסלול </a:t>
            </a:r>
            <a:r>
              <a:rPr lang="en-US" sz="2000" b="1" dirty="0" smtClean="0">
                <a:cs typeface="+mj-cs"/>
              </a:rPr>
              <a:t>A</a:t>
            </a:r>
            <a:r>
              <a:rPr lang="he-IL" sz="2000" dirty="0" smtClean="0">
                <a:cs typeface="+mj-cs"/>
              </a:rPr>
              <a:t> מתועד בענבים שחורים מזן קונקורד מהמין </a:t>
            </a:r>
            <a:r>
              <a:rPr lang="en-US" sz="2000" i="1" dirty="0" err="1" smtClean="0">
                <a:cs typeface="+mj-cs"/>
              </a:rPr>
              <a:t>Vitislabrusca</a:t>
            </a:r>
            <a:r>
              <a:rPr lang="he-IL" sz="2000" b="1" dirty="0" smtClean="0">
                <a:cs typeface="+mj-cs"/>
              </a:rPr>
              <a:t>.</a:t>
            </a:r>
            <a:r>
              <a:rPr lang="he-IL" sz="2000" dirty="0" smtClean="0">
                <a:cs typeface="+mj-cs"/>
              </a:rPr>
              <a:t> מסלול </a:t>
            </a:r>
            <a:r>
              <a:rPr lang="en-US" sz="2000" b="1" dirty="0" smtClean="0">
                <a:cs typeface="+mj-cs"/>
              </a:rPr>
              <a:t>B</a:t>
            </a:r>
            <a:r>
              <a:rPr lang="he-IL" sz="2000" dirty="0" smtClean="0">
                <a:cs typeface="+mj-cs"/>
              </a:rPr>
              <a:t> מתועד בתירס.</a:t>
            </a:r>
            <a:endParaRPr lang="he-IL" sz="2000" dirty="0">
              <a:cs typeface="+mj-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964357" y="332656"/>
            <a:ext cx="7632848" cy="936104"/>
          </a:xfrm>
        </p:spPr>
        <p:txBody>
          <a:bodyPr>
            <a:normAutofit fontScale="90000"/>
          </a:bodyPr>
          <a:lstStyle/>
          <a:p>
            <a:pPr algn="ctr" rtl="1">
              <a:lnSpc>
                <a:spcPct val="150000"/>
              </a:lnSpc>
            </a:pPr>
            <a:r>
              <a:rPr lang="he-IL" dirty="0" smtClean="0">
                <a:solidFill>
                  <a:srgbClr val="FF0000"/>
                </a:solidFill>
              </a:rPr>
              <a:t>שימושים נוספים של מתיל </a:t>
            </a:r>
            <a:r>
              <a:rPr lang="he-IL" dirty="0" err="1" smtClean="0">
                <a:solidFill>
                  <a:srgbClr val="FF0000"/>
                </a:solidFill>
              </a:rPr>
              <a:t>אנטרנילט</a:t>
            </a:r>
            <a:r>
              <a:rPr lang="he-IL" dirty="0" smtClean="0">
                <a:solidFill>
                  <a:srgbClr val="FF0000"/>
                </a:solidFill>
              </a:rPr>
              <a:t> (</a:t>
            </a:r>
            <a:r>
              <a:rPr lang="en-US" dirty="0" smtClean="0">
                <a:solidFill>
                  <a:srgbClr val="FF0000"/>
                </a:solidFill>
              </a:rPr>
              <a:t>MA</a:t>
            </a:r>
            <a:r>
              <a:rPr lang="he-IL" dirty="0" smtClean="0">
                <a:solidFill>
                  <a:srgbClr val="FF0000"/>
                </a:solidFill>
              </a:rPr>
              <a:t>)</a:t>
            </a:r>
            <a:br>
              <a:rPr lang="he-IL" dirty="0" smtClean="0">
                <a:solidFill>
                  <a:srgbClr val="FF0000"/>
                </a:solidFill>
              </a:rPr>
            </a:br>
            <a:r>
              <a:rPr lang="he-IL" b="0" dirty="0" smtClean="0"/>
              <a:t>מתיל </a:t>
            </a:r>
            <a:r>
              <a:rPr lang="he-IL" b="0" dirty="0" err="1" smtClean="0"/>
              <a:t>אנטרנילט</a:t>
            </a:r>
            <a:r>
              <a:rPr lang="he-IL" b="0" dirty="0" smtClean="0"/>
              <a:t> מסונתז בצורה כימית, ומשמש באופן נרחב כתוסף מזון המקנה ריח של ענבים בסוכריות, משקאות קלים, מסטיקים</a:t>
            </a:r>
            <a:r>
              <a:rPr lang="en-US" b="0" dirty="0" smtClean="0"/>
              <a:t>,</a:t>
            </a:r>
            <a:r>
              <a:rPr lang="he-IL" b="0" dirty="0" smtClean="0"/>
              <a:t> תרופות ומוצרי קוסמטיקה רבים ושונים</a:t>
            </a:r>
            <a:r>
              <a:rPr lang="en-US" b="0" dirty="0" smtClean="0"/>
              <a:t>.</a:t>
            </a:r>
            <a:endParaRPr lang="he-IL" b="0" dirty="0"/>
          </a:p>
        </p:txBody>
      </p:sp>
      <p:sp>
        <p:nvSpPr>
          <p:cNvPr id="4" name="מציין מיקום טקסט 3"/>
          <p:cNvSpPr>
            <a:spLocks noGrp="1"/>
          </p:cNvSpPr>
          <p:nvPr>
            <p:ph type="body" sz="half" idx="2"/>
          </p:nvPr>
        </p:nvSpPr>
        <p:spPr/>
        <p:txBody>
          <a:bodyPr/>
          <a:lstStyle/>
          <a:p>
            <a:r>
              <a:rPr lang="he-IL" dirty="0" smtClean="0"/>
              <a:t>.  </a:t>
            </a:r>
          </a:p>
          <a:p>
            <a:endParaRPr lang="he-IL" dirty="0"/>
          </a:p>
        </p:txBody>
      </p:sp>
      <p:pic>
        <p:nvPicPr>
          <p:cNvPr id="5" name="Picture 7" descr="C:\Users\amirw\Google Drive\מצגת\draft_lens15696501module135847431photo_1290620079goose-deterrent.png"/>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a:xfrm>
            <a:off x="6084168" y="1844824"/>
            <a:ext cx="2381250" cy="1600200"/>
          </a:xfrm>
        </p:spPr>
      </p:pic>
      <p:pic>
        <p:nvPicPr>
          <p:cNvPr id="6" name="Picture 8" descr="C:\Users\amirw\Google Drive\מצגת\grappl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1916832"/>
            <a:ext cx="1912937"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C:\Users\JoshW\Google Drive\מצגת\coolwaterW.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9872" y="2996952"/>
            <a:ext cx="1792288" cy="210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JoshW\Google Drive\מצגת\welch_grapejuicegroup.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2160" y="4365104"/>
            <a:ext cx="2806700"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C:\Users\JoshW\Google Drive\מצגת\170px-Man_sitting_under_beach_umbrella.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1600" y="4149080"/>
            <a:ext cx="1439863" cy="218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500042"/>
            <a:ext cx="8219256" cy="410388"/>
          </a:xfrm>
        </p:spPr>
        <p:txBody>
          <a:bodyPr>
            <a:noAutofit/>
          </a:bodyPr>
          <a:lstStyle/>
          <a:p>
            <a:pPr algn="ctr" rtl="1"/>
            <a:r>
              <a:rPr lang="he-IL" sz="3200" dirty="0" smtClean="0">
                <a:solidFill>
                  <a:srgbClr val="FF0000"/>
                </a:solidFill>
              </a:rPr>
              <a:t>אופן ההורשה של התכונה לאגירת "מתיל </a:t>
            </a:r>
            <a:r>
              <a:rPr lang="he-IL" sz="3200" dirty="0" err="1" smtClean="0">
                <a:solidFill>
                  <a:srgbClr val="FF0000"/>
                </a:solidFill>
              </a:rPr>
              <a:t>אנטרנילט</a:t>
            </a:r>
            <a:r>
              <a:rPr lang="he-IL" sz="3200" dirty="0" smtClean="0">
                <a:solidFill>
                  <a:srgbClr val="FF0000"/>
                </a:solidFill>
              </a:rPr>
              <a:t>"</a:t>
            </a:r>
            <a:endParaRPr lang="he-IL" sz="3200" dirty="0">
              <a:solidFill>
                <a:srgbClr val="FF0000"/>
              </a:solidFill>
            </a:endParaRPr>
          </a:p>
        </p:txBody>
      </p:sp>
      <p:sp>
        <p:nvSpPr>
          <p:cNvPr id="4" name="מציין מיקום טקסט 3"/>
          <p:cNvSpPr>
            <a:spLocks noGrp="1"/>
          </p:cNvSpPr>
          <p:nvPr>
            <p:ph type="body" sz="half" idx="2"/>
          </p:nvPr>
        </p:nvSpPr>
        <p:spPr>
          <a:xfrm>
            <a:off x="214282" y="1435101"/>
            <a:ext cx="4714908" cy="4137040"/>
          </a:xfrm>
        </p:spPr>
        <p:txBody>
          <a:bodyPr>
            <a:normAutofit fontScale="92500" lnSpcReduction="20000"/>
          </a:bodyPr>
          <a:lstStyle/>
          <a:p>
            <a:pPr algn="r" rtl="1">
              <a:lnSpc>
                <a:spcPct val="150000"/>
              </a:lnSpc>
            </a:pPr>
            <a:r>
              <a:rPr lang="he-IL" sz="2000" dirty="0" smtClean="0">
                <a:cs typeface="+mj-cs"/>
              </a:rPr>
              <a:t>ההורשה של האסטר </a:t>
            </a:r>
            <a:r>
              <a:rPr lang="en-US" sz="2000" dirty="0" smtClean="0">
                <a:cs typeface="+mj-cs"/>
              </a:rPr>
              <a:t>MA</a:t>
            </a:r>
            <a:r>
              <a:rPr lang="he-IL" sz="2000" dirty="0" smtClean="0">
                <a:cs typeface="+mj-cs"/>
              </a:rPr>
              <a:t> נחקרה בצאצאי ההכלאה של הזן הגרמני הוותיק "</a:t>
            </a:r>
            <a:r>
              <a:rPr lang="en-US" sz="2000" dirty="0" err="1" smtClean="0">
                <a:cs typeface="+mj-cs"/>
              </a:rPr>
              <a:t>Mieze</a:t>
            </a:r>
            <a:r>
              <a:rPr lang="en-US" sz="2000" dirty="0" smtClean="0">
                <a:cs typeface="+mj-cs"/>
              </a:rPr>
              <a:t> Schindler</a:t>
            </a:r>
            <a:r>
              <a:rPr lang="he-IL" sz="2000" dirty="0" smtClean="0">
                <a:cs typeface="+mj-cs"/>
              </a:rPr>
              <a:t>" המכיל </a:t>
            </a:r>
            <a:r>
              <a:rPr lang="en-US" sz="2000" dirty="0" smtClean="0">
                <a:cs typeface="+mj-cs"/>
              </a:rPr>
              <a:t>MA </a:t>
            </a:r>
            <a:r>
              <a:rPr lang="he-IL" sz="2000" dirty="0" smtClean="0">
                <a:cs typeface="+mj-cs"/>
              </a:rPr>
              <a:t> והזן המסחרי ההולנדי "</a:t>
            </a:r>
            <a:r>
              <a:rPr lang="en-US" sz="2000" dirty="0" err="1" smtClean="0">
                <a:cs typeface="+mj-cs"/>
              </a:rPr>
              <a:t>Elsanta</a:t>
            </a:r>
            <a:r>
              <a:rPr lang="he-IL" sz="2000" dirty="0" smtClean="0">
                <a:cs typeface="+mj-cs"/>
              </a:rPr>
              <a:t>" שאינו מכיל את </a:t>
            </a:r>
            <a:r>
              <a:rPr lang="he-IL" sz="2000" dirty="0" err="1" smtClean="0">
                <a:cs typeface="+mj-cs"/>
              </a:rPr>
              <a:t>האסטר</a:t>
            </a:r>
            <a:r>
              <a:rPr lang="he-IL" sz="2000" dirty="0" smtClean="0">
                <a:cs typeface="+mj-cs"/>
              </a:rPr>
              <a:t> (איור מימין, </a:t>
            </a:r>
            <a:r>
              <a:rPr lang="en-US" sz="2000" dirty="0" err="1" smtClean="0">
                <a:cs typeface="+mj-cs"/>
              </a:rPr>
              <a:t>Olbricht</a:t>
            </a:r>
            <a:r>
              <a:rPr lang="en-US" sz="2000" dirty="0" smtClean="0">
                <a:cs typeface="+mj-cs"/>
              </a:rPr>
              <a:t> et al., 2008</a:t>
            </a:r>
            <a:r>
              <a:rPr lang="he-IL" sz="2000" dirty="0" smtClean="0">
                <a:cs typeface="+mj-cs"/>
              </a:rPr>
              <a:t>). </a:t>
            </a:r>
          </a:p>
          <a:p>
            <a:pPr algn="r" rtl="1">
              <a:lnSpc>
                <a:spcPct val="150000"/>
              </a:lnSpc>
            </a:pPr>
            <a:endParaRPr lang="he-IL" sz="2000" dirty="0" smtClean="0">
              <a:cs typeface="+mj-cs"/>
            </a:endParaRPr>
          </a:p>
          <a:p>
            <a:pPr algn="r" rtl="1">
              <a:lnSpc>
                <a:spcPct val="150000"/>
              </a:lnSpc>
            </a:pPr>
            <a:r>
              <a:rPr lang="he-IL" sz="2000" dirty="0" smtClean="0">
                <a:cs typeface="+mj-cs"/>
              </a:rPr>
              <a:t>במחקר זה, נמצא האסטר </a:t>
            </a:r>
            <a:r>
              <a:rPr lang="en-US" sz="2000" dirty="0" smtClean="0">
                <a:cs typeface="+mj-cs"/>
              </a:rPr>
              <a:t>MA</a:t>
            </a:r>
            <a:r>
              <a:rPr lang="he-IL" sz="2000" dirty="0" smtClean="0">
                <a:cs typeface="+mj-cs"/>
              </a:rPr>
              <a:t> רק ב 46 צאצאים מתוך 189 </a:t>
            </a:r>
            <a:r>
              <a:rPr lang="he-IL" sz="2000" dirty="0" err="1" smtClean="0">
                <a:cs typeface="+mj-cs"/>
              </a:rPr>
              <a:t>זריעים</a:t>
            </a:r>
            <a:r>
              <a:rPr lang="he-IL" sz="2000" dirty="0" smtClean="0">
                <a:cs typeface="+mj-cs"/>
              </a:rPr>
              <a:t> </a:t>
            </a:r>
            <a:r>
              <a:rPr lang="en-US" sz="2000" dirty="0" smtClean="0">
                <a:cs typeface="+mj-cs"/>
              </a:rPr>
              <a:t>F1</a:t>
            </a:r>
            <a:r>
              <a:rPr lang="he-IL" sz="2000" dirty="0" smtClean="0">
                <a:cs typeface="+mj-cs"/>
              </a:rPr>
              <a:t>.  על אף המצאות האסטר רק ברבע </a:t>
            </a:r>
            <a:r>
              <a:rPr lang="he-IL" sz="2000" dirty="0" err="1" smtClean="0">
                <a:cs typeface="+mj-cs"/>
              </a:rPr>
              <a:t>מהצאצאי</a:t>
            </a:r>
            <a:r>
              <a:rPr lang="he-IL" sz="2000" dirty="0" smtClean="0">
                <a:cs typeface="+mj-cs"/>
              </a:rPr>
              <a:t> הכלאה זו, במספר צמחי </a:t>
            </a:r>
            <a:r>
              <a:rPr lang="en-US" sz="2000" dirty="0" smtClean="0">
                <a:cs typeface="+mj-cs"/>
              </a:rPr>
              <a:t>F1</a:t>
            </a:r>
            <a:r>
              <a:rPr lang="he-IL" sz="2000" dirty="0" smtClean="0">
                <a:cs typeface="+mj-cs"/>
              </a:rPr>
              <a:t> נמצאו רמות גבוהות של </a:t>
            </a:r>
            <a:r>
              <a:rPr lang="en-US" sz="2000" dirty="0" smtClean="0">
                <a:cs typeface="+mj-cs"/>
              </a:rPr>
              <a:t>MA </a:t>
            </a:r>
            <a:r>
              <a:rPr lang="he-IL" sz="2000" dirty="0" smtClean="0">
                <a:cs typeface="+mj-cs"/>
              </a:rPr>
              <a:t> עד פי 8 בהשוואה לרמתו בהורה   </a:t>
            </a:r>
            <a:r>
              <a:rPr lang="en-US" sz="2000" dirty="0" err="1" smtClean="0">
                <a:cs typeface="+mj-cs"/>
              </a:rPr>
              <a:t>Mieze</a:t>
            </a:r>
            <a:r>
              <a:rPr lang="en-US" sz="2000" dirty="0" smtClean="0">
                <a:cs typeface="+mj-cs"/>
              </a:rPr>
              <a:t> Schindler</a:t>
            </a:r>
            <a:r>
              <a:rPr lang="he-IL" sz="2000" dirty="0" smtClean="0">
                <a:cs typeface="+mj-cs"/>
              </a:rPr>
              <a:t>. </a:t>
            </a:r>
          </a:p>
          <a:p>
            <a:pPr algn="r" rtl="1">
              <a:lnSpc>
                <a:spcPct val="150000"/>
              </a:lnSpc>
            </a:pPr>
            <a:endParaRPr lang="he-IL" sz="2000" dirty="0" smtClean="0">
              <a:cs typeface="+mj-cs"/>
            </a:endParaRPr>
          </a:p>
        </p:txBody>
      </p:sp>
      <p:pic>
        <p:nvPicPr>
          <p:cNvPr id="5" name="מציין מיקום תוכן 4"/>
          <p:cNvPicPr>
            <a:picLocks noGrp="1"/>
          </p:cNvPicPr>
          <p:nvPr>
            <p:ph idx="1"/>
          </p:nvPr>
        </p:nvPicPr>
        <p:blipFill>
          <a:blip r:embed="rId2" cstate="print"/>
          <a:srcRect/>
          <a:stretch>
            <a:fillRect/>
          </a:stretch>
        </p:blipFill>
        <p:spPr bwMode="auto">
          <a:xfrm>
            <a:off x="5004048" y="1340768"/>
            <a:ext cx="3997108" cy="401705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85864" y="357166"/>
            <a:ext cx="6557970" cy="571504"/>
          </a:xfrm>
        </p:spPr>
        <p:txBody>
          <a:bodyPr>
            <a:noAutofit/>
          </a:bodyPr>
          <a:lstStyle/>
          <a:p>
            <a:pPr algn="ctr" rtl="1"/>
            <a:r>
              <a:rPr lang="he-IL" sz="3200" dirty="0" smtClean="0">
                <a:solidFill>
                  <a:srgbClr val="FF0000"/>
                </a:solidFill>
              </a:rPr>
              <a:t>זן האם למחקר "מרה-דה-בואה"(660)</a:t>
            </a:r>
            <a:endParaRPr lang="en-US" sz="3200" dirty="0">
              <a:solidFill>
                <a:srgbClr val="FF0000"/>
              </a:solidFill>
            </a:endParaRPr>
          </a:p>
        </p:txBody>
      </p:sp>
      <p:sp>
        <p:nvSpPr>
          <p:cNvPr id="4" name="מציין מיקום טקסט 3"/>
          <p:cNvSpPr>
            <a:spLocks noGrp="1"/>
          </p:cNvSpPr>
          <p:nvPr>
            <p:ph type="body" sz="half" idx="2"/>
          </p:nvPr>
        </p:nvSpPr>
        <p:spPr>
          <a:xfrm>
            <a:off x="1643042" y="5214950"/>
            <a:ext cx="5486400" cy="1143008"/>
          </a:xfrm>
        </p:spPr>
        <p:txBody>
          <a:bodyPr>
            <a:noAutofit/>
          </a:bodyPr>
          <a:lstStyle/>
          <a:p>
            <a:pPr algn="r" rtl="1"/>
            <a:r>
              <a:rPr lang="he-IL" sz="2000" dirty="0" smtClean="0">
                <a:cs typeface="+mj-cs"/>
              </a:rPr>
              <a:t>הזן "מרה-דה-בואה" מציג פנוטיפ קרוב יותר לתות בר מאשר לזן תרבותי, הצמח קטן, בעל יבול גלי ונמוך, אשר פירותיו קטנים ורכים עם חיי מדף קצרים ואינם ניתנים לשיווק מסחרי.</a:t>
            </a:r>
            <a:endParaRPr lang="he-IL" sz="1600" dirty="0" smtClean="0">
              <a:cs typeface="+mj-cs"/>
            </a:endParaRPr>
          </a:p>
        </p:txBody>
      </p:sp>
      <p:grpSp>
        <p:nvGrpSpPr>
          <p:cNvPr id="5" name="Group 5"/>
          <p:cNvGrpSpPr>
            <a:grpSpLocks noGrp="1"/>
          </p:cNvGrpSpPr>
          <p:nvPr/>
        </p:nvGrpSpPr>
        <p:grpSpPr bwMode="auto">
          <a:xfrm>
            <a:off x="1714480" y="1255717"/>
            <a:ext cx="5486400" cy="3316291"/>
            <a:chOff x="4762500" y="1212850"/>
            <a:chExt cx="3985964" cy="2989263"/>
          </a:xfrm>
        </p:grpSpPr>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2500" y="1212850"/>
              <a:ext cx="3981450" cy="298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4"/>
            <p:cNvGrpSpPr>
              <a:grpSpLocks/>
            </p:cNvGrpSpPr>
            <p:nvPr/>
          </p:nvGrpSpPr>
          <p:grpSpPr bwMode="auto">
            <a:xfrm>
              <a:off x="5055612" y="3361917"/>
              <a:ext cx="1460604" cy="647700"/>
              <a:chOff x="5775692" y="5112520"/>
              <a:chExt cx="1460604" cy="647700"/>
            </a:xfrm>
          </p:grpSpPr>
          <p:sp>
            <p:nvSpPr>
              <p:cNvPr id="11" name="Rectangle 3"/>
              <p:cNvSpPr/>
              <p:nvPr/>
            </p:nvSpPr>
            <p:spPr>
              <a:xfrm>
                <a:off x="5775692" y="5112520"/>
                <a:ext cx="1368339" cy="647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12" name="TextBox 1"/>
              <p:cNvSpPr txBox="1">
                <a:spLocks noChangeArrowheads="1"/>
              </p:cNvSpPr>
              <p:nvPr/>
            </p:nvSpPr>
            <p:spPr bwMode="auto">
              <a:xfrm>
                <a:off x="5856479" y="5349252"/>
                <a:ext cx="1379817" cy="249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ctr" rtl="0" eaLnBrk="1" hangingPunct="1">
                  <a:spcBef>
                    <a:spcPct val="0"/>
                  </a:spcBef>
                  <a:buFontTx/>
                  <a:buNone/>
                </a:pPr>
                <a:r>
                  <a:rPr lang="en-US" altLang="he-IL" sz="1200" b="1" dirty="0">
                    <a:latin typeface="Arial" pitchFamily="34" charset="0"/>
                  </a:rPr>
                  <a:t>‘Mara des Bois’</a:t>
                </a:r>
                <a:endParaRPr lang="he-IL" altLang="he-IL" sz="1200" b="1" dirty="0">
                  <a:latin typeface="Arial" pitchFamily="34" charset="0"/>
                </a:endParaRPr>
              </a:p>
            </p:txBody>
          </p:sp>
        </p:grpSp>
        <p:grpSp>
          <p:nvGrpSpPr>
            <p:cNvPr id="8" name="Group 7"/>
            <p:cNvGrpSpPr>
              <a:grpSpLocks/>
            </p:cNvGrpSpPr>
            <p:nvPr/>
          </p:nvGrpSpPr>
          <p:grpSpPr bwMode="auto">
            <a:xfrm>
              <a:off x="7092804" y="3379788"/>
              <a:ext cx="1655660" cy="647700"/>
              <a:chOff x="5796660" y="5157003"/>
              <a:chExt cx="1655660" cy="647700"/>
            </a:xfrm>
          </p:grpSpPr>
          <p:sp>
            <p:nvSpPr>
              <p:cNvPr id="9" name="Rectangle 8"/>
              <p:cNvSpPr/>
              <p:nvPr/>
            </p:nvSpPr>
            <p:spPr>
              <a:xfrm>
                <a:off x="5796660" y="5157003"/>
                <a:ext cx="1368340" cy="647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10" name="TextBox 9"/>
              <p:cNvSpPr txBox="1">
                <a:spLocks noChangeArrowheads="1"/>
              </p:cNvSpPr>
              <p:nvPr/>
            </p:nvSpPr>
            <p:spPr bwMode="auto">
              <a:xfrm>
                <a:off x="6072503" y="5349253"/>
                <a:ext cx="137981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l" rtl="0" eaLnBrk="1" hangingPunct="1">
                  <a:spcBef>
                    <a:spcPct val="0"/>
                  </a:spcBef>
                  <a:buFontTx/>
                  <a:buNone/>
                </a:pPr>
                <a:r>
                  <a:rPr lang="en-US" altLang="he-IL" sz="1200" b="1">
                    <a:latin typeface="Arial" pitchFamily="34" charset="0"/>
                  </a:rPr>
                  <a:t>Cv. Shani</a:t>
                </a:r>
                <a:endParaRPr lang="he-IL" altLang="he-IL" sz="1200" b="1">
                  <a:latin typeface="Arial" pitchFamily="34" charset="0"/>
                </a:endParaRPr>
              </a:p>
            </p:txBody>
          </p:sp>
        </p:grpSp>
      </p:grpSp>
      <p:sp>
        <p:nvSpPr>
          <p:cNvPr id="14" name="TextBox 13"/>
          <p:cNvSpPr txBox="1"/>
          <p:nvPr/>
        </p:nvSpPr>
        <p:spPr>
          <a:xfrm>
            <a:off x="2285984" y="4692859"/>
            <a:ext cx="4143404" cy="307777"/>
          </a:xfrm>
          <a:prstGeom prst="rect">
            <a:avLst/>
          </a:prstGeom>
          <a:noFill/>
        </p:spPr>
        <p:txBody>
          <a:bodyPr wrap="square" rtlCol="0">
            <a:spAutoFit/>
          </a:bodyPr>
          <a:lstStyle/>
          <a:p>
            <a:pPr algn="r" rtl="1"/>
            <a:r>
              <a:rPr lang="he-IL" sz="1400" dirty="0" smtClean="0">
                <a:cs typeface="+mj-cs"/>
              </a:rPr>
              <a:t>בתמונה : פירות מהזן 660 בהשוואה לפירות מזן מסחרי (שני).</a:t>
            </a:r>
            <a:endParaRPr lang="en-US" sz="1400" dirty="0">
              <a:cs typeface="+mj-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מסמך" ma:contentTypeID="0x010100D6F61E74F7254FFAACE179AD514BF94B00E5BAFAE9EC481B44A887128AEA8B460D" ma:contentTypeVersion="" ma:contentTypeDescription="צור פריט רשימה חדש." ma:contentTypeScope="" ma:versionID="3b61d496bdfd119985d8563668747021">
  <xsd:schema xmlns:xsd="http://www.w3.org/2001/XMLSchema" xmlns:xs="http://www.w3.org/2001/XMLSchema" xmlns:p="http://schemas.microsoft.com/office/2006/metadata/properties" xmlns:ns1="458654B0-58DA-43AF-B7B7-86C38ED4FD5E" targetNamespace="http://schemas.microsoft.com/office/2006/metadata/properties" ma:root="true" ma:fieldsID="695313bd741453274c42219807639905" ns1:_="">
    <xsd:import namespace="458654B0-58DA-43AF-B7B7-86C38ED4FD5E"/>
    <xsd:element name="properties">
      <xsd:complexType>
        <xsd:sequence>
          <xsd:element name="documentManagement">
            <xsd:complexType>
              <xsd:all>
                <xsd:element ref="ns1:DocumentUr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8654B0-58DA-43AF-B7B7-86C38ED4FD5E" elementFormDefault="qualified">
    <xsd:import namespace="http://schemas.microsoft.com/office/2006/documentManagement/types"/>
    <xsd:import namespace="http://schemas.microsoft.com/office/infopath/2007/PartnerControls"/>
    <xsd:element name="DocumentUrl" ma:index="2" nillable="true" ma:displayName="Url" ma:internalName="DocumentUrl">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6" ma:displayName="מחבר"/>
        <xsd:element ref="dcterms:created" minOccurs="0" maxOccurs="1"/>
        <xsd:element ref="dc:identifier" minOccurs="0" maxOccurs="1"/>
        <xsd:element name="contentType" minOccurs="0" maxOccurs="1" type="xsd:string"/>
        <xsd:element ref="dc:title" minOccurs="0" maxOccurs="1" ma:index="4" ma:displayName="כותרת"/>
        <xsd:element ref="dc:subject" minOccurs="0" maxOccurs="1"/>
        <xsd:element ref="dc:description" minOccurs="0" maxOccurs="1" ma:index="8" ma:displayName="הערות"/>
        <xsd:element name="keywords" minOccurs="0" maxOccurs="1" type="xsd:string" ma:index="5" ma:displayName="מילות מפתח"/>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ocumentUrl xmlns="458654B0-58DA-43AF-B7B7-86C38ED4FD5E" xsi:nil="true"/>
  </documentManagement>
</p:properties>
</file>

<file path=customXml/itemProps1.xml><?xml version="1.0" encoding="utf-8"?>
<ds:datastoreItem xmlns:ds="http://schemas.openxmlformats.org/officeDocument/2006/customXml" ds:itemID="{4FE3F0E9-6A14-46DC-9629-29B8E7C001E4}"/>
</file>

<file path=customXml/itemProps2.xml><?xml version="1.0" encoding="utf-8"?>
<ds:datastoreItem xmlns:ds="http://schemas.openxmlformats.org/officeDocument/2006/customXml" ds:itemID="{3F33415A-A65D-4893-8E61-4BE89CC59AF1}"/>
</file>

<file path=docProps/app.xml><?xml version="1.0" encoding="utf-8"?>
<Properties xmlns="http://schemas.openxmlformats.org/officeDocument/2006/extended-properties" xmlns:vt="http://schemas.openxmlformats.org/officeDocument/2006/docPropsVTypes">
  <TotalTime>1905</TotalTime>
  <Words>1541</Words>
  <Application>Microsoft Office PowerPoint</Application>
  <PresentationFormat>‫הצגה על המסך (4:3)</PresentationFormat>
  <Paragraphs>312</Paragraphs>
  <Slides>24</Slides>
  <Notes>2</Notes>
  <HiddenSlides>0</HiddenSlides>
  <MMClips>0</MMClips>
  <ScaleCrop>false</ScaleCrop>
  <HeadingPairs>
    <vt:vector size="4" baseType="variant">
      <vt:variant>
        <vt:lpstr>ערכת נושא</vt:lpstr>
      </vt:variant>
      <vt:variant>
        <vt:i4>1</vt:i4>
      </vt:variant>
      <vt:variant>
        <vt:lpstr>כותרות שקופיות</vt:lpstr>
      </vt:variant>
      <vt:variant>
        <vt:i4>24</vt:i4>
      </vt:variant>
    </vt:vector>
  </HeadingPairs>
  <TitlesOfParts>
    <vt:vector size="25" baseType="lpstr">
      <vt:lpstr>ערכת נושא Office</vt:lpstr>
      <vt:lpstr>לימוד התכונה לאגירת מתיל אנטרנילט (MA) בתות-שדה והחדרת התכונה לזנים  חדשים בטיפוח.                    מוגש ע"י ניסים טל </vt:lpstr>
      <vt:lpstr>על טעם וריח</vt:lpstr>
      <vt:lpstr>ארומת תות-שדה היא יעד קשה במהלך הטיפוח הרגיל, לרוב איכות הפרי וריחו אינם נמצאים בין מטרות הטיפוח הראשיות. סיבה זו גרמה לקבלת זנים חדשים בעלי יבול רב, פרי גדול וחיי מדף טובים אבל פירות שאופיינו בריח חלש (Ulrich et al., 2005). </vt:lpstr>
      <vt:lpstr>מסלול החומצה השיקמית הוא מסלול המהווה גשר מטבולי בין מטבוליטיים ראשוניים שמקורם בסוכר Phosphoenolpyruvate ו Erythrose-4-phosphate ומטבוליטיים משניים הנוצרים מהחומצות הארומטיות, פנילאלנין, טריפטופן וטירוזין בצמחים (Tzin and Galili, 2010) . מתיל אנטרנילט (MA) נוצר מהחומצה האנטרנליטית כאשר מצטברת במסלול הסינתזה של טריפטופן.</vt:lpstr>
      <vt:lpstr>"מתיל אנטרנילט" (MA) בצמחים</vt:lpstr>
      <vt:lpstr>מצגת של PowerPoint</vt:lpstr>
      <vt:lpstr>שימושים נוספים של מתיל אנטרנילט (MA) מתיל אנטרנילט מסונתז בצורה כימית, ומשמש באופן נרחב כתוסף מזון המקנה ריח של ענבים בסוכריות, משקאות קלים, מסטיקים, תרופות ומוצרי קוסמטיקה רבים ושונים.</vt:lpstr>
      <vt:lpstr>אופן ההורשה של התכונה לאגירת "מתיל אנטרנילט"</vt:lpstr>
      <vt:lpstr>זן האם למחקר "מרה-דה-בואה"(660)</vt:lpstr>
      <vt:lpstr>מטרת המחקר: טיפוח זנים חדשים של תות שדה אשר יכילו את  התכונה                      לאגירת מתיל אנטרנילט ובמקביל יענו על צרכים מסחריים</vt:lpstr>
      <vt:lpstr>שיטות המחקר</vt:lpstr>
      <vt:lpstr>מצגת של PowerPoint</vt:lpstr>
      <vt:lpstr>ביצוע מעקב פנוטיפי בשטח</vt:lpstr>
      <vt:lpstr>מצגת של PowerPoint</vt:lpstr>
      <vt:lpstr>מצגת של PowerPoint</vt:lpstr>
      <vt:lpstr>אנליזת   GC-MS</vt:lpstr>
      <vt:lpstr>תוצאות ה GC של הזן "מראה דבואה" (660)</vt:lpstr>
      <vt:lpstr>מצגת של PowerPoint</vt:lpstr>
      <vt:lpstr>מצגת של PowerPoint</vt:lpstr>
      <vt:lpstr>הכלאות בין קווי אחים אוגרי MA, שנעשו בשנתיים האחרונות, הניבו בדרך כלל קווים בעלי הפירות קטנים מדי ולא מתאימים לגידול ושיווק מסחרי. במטרה לנסות ולקבל זן שצובר MA וגם מסחרי, רוב ההכלאות שנעשו השנה (13 מתוך 22) נעשו בין קווים שצוברים MA לזנים מסחריים מצטיינים.  הציפייה היא שמתוך הצאצאים בעלי צמח נמרץ ופרי בינוני עד גדול צאצאים בודדים יכילו רמה גבוהה ומורגשת של MA. קווים אלו יבחרו להמשך ריבוי התצפיות בחלקות הטיפוח. </vt:lpstr>
      <vt:lpstr>תם ולא נשלם..</vt:lpstr>
      <vt:lpstr>קווים מצטיינים הקווים MC38-8  ו MC43-72 נשתלו בעונת 2016-17 בחלקות ניסוי נפרדות, בהיקף גדול יותר ובמספר תאריכי שתילה, במטרה לבחון אותם בצורה מעמיקה יותר.</vt:lpstr>
      <vt:lpstr>במעקב אחר הקווים 38-8 ו 43-72 נראה יתרון לחלקות, שנשתלו בתאריכים מוקדמים יותר, כמו כן נראה שמשטר דישון והשקיה מוגבר יכול לעודד את הצימוח הקטן יחסית ולתרום להצלחת הגידול.   במעקב פנוטיפי אחר הזריעים שבמכון וולקני נצפו מספר זריעים בעלי פרי גדול ואנו מקווים שחלקם יכילו גם רמה גבוהה של MA.  </vt:lpstr>
      <vt:lpstr>תודה מקרב לב</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לימוד התכונה לאגירת מתיל אנטרנילט (MA) בתות-שדה והחדרת התכונה לזנים  חדשים בטיפוח.</dc:title>
  <dc:creator>Nisim Tal</dc:creator>
  <cp:keywords/>
  <dc:description/>
  <cp:lastModifiedBy>oripa</cp:lastModifiedBy>
  <cp:revision>169</cp:revision>
  <dcterms:created xsi:type="dcterms:W3CDTF">2016-12-04T20:04:06Z</dcterms:created>
  <dcterms:modified xsi:type="dcterms:W3CDTF">2017-04-18T07:47:52Z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660678605</vt:i4>
  </property>
  <property fmtid="{D5CDD505-2E9C-101B-9397-08002B2CF9AE}" pid="3" name="_NewReviewCycle">
    <vt:lpwstr/>
  </property>
  <property fmtid="{D5CDD505-2E9C-101B-9397-08002B2CF9AE}" pid="4" name="_EmailSubject">
    <vt:lpwstr>ניסים טל: סיום פרויקט מחקר במדעי החיים</vt:lpwstr>
  </property>
  <property fmtid="{D5CDD505-2E9C-101B-9397-08002B2CF9AE}" pid="5" name="_AuthorEmail">
    <vt:lpwstr>anatba@openu.ac.il</vt:lpwstr>
  </property>
  <property fmtid="{D5CDD505-2E9C-101B-9397-08002B2CF9AE}" pid="6" name="_AuthorEmailDisplayName">
    <vt:lpwstr>Anat Barnea</vt:lpwstr>
  </property>
  <property fmtid="{D5CDD505-2E9C-101B-9397-08002B2CF9AE}" pid="7" name="_PreviousAdHocReviewCycleID">
    <vt:i4>-2006629826</vt:i4>
  </property>
  <property fmtid="{D5CDD505-2E9C-101B-9397-08002B2CF9AE}" pid="8" name="ContentTypeId">
    <vt:lpwstr>0x010100D6F61E74F7254FFAACE179AD514BF94B00E5BAFAE9EC481B44A887128AEA8B460D</vt:lpwstr>
  </property>
</Properties>
</file>